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sldIdLst>
    <p:sldId id="256" r:id="rId2"/>
    <p:sldId id="378" r:id="rId3"/>
    <p:sldId id="377" r:id="rId4"/>
    <p:sldId id="379" r:id="rId5"/>
    <p:sldId id="380" r:id="rId6"/>
    <p:sldId id="383" r:id="rId7"/>
    <p:sldId id="381" r:id="rId8"/>
    <p:sldId id="388" r:id="rId9"/>
    <p:sldId id="384" r:id="rId10"/>
    <p:sldId id="385" r:id="rId11"/>
    <p:sldId id="392" r:id="rId12"/>
    <p:sldId id="394" r:id="rId13"/>
    <p:sldId id="398" r:id="rId14"/>
    <p:sldId id="399" r:id="rId15"/>
    <p:sldId id="395" r:id="rId16"/>
    <p:sldId id="400" r:id="rId17"/>
    <p:sldId id="397" r:id="rId18"/>
    <p:sldId id="401" r:id="rId19"/>
    <p:sldId id="393" r:id="rId20"/>
    <p:sldId id="396" r:id="rId21"/>
    <p:sldId id="402" r:id="rId22"/>
    <p:sldId id="293" r:id="rId23"/>
  </p:sldIdLst>
  <p:sldSz cx="12192000" cy="6858000"/>
  <p:notesSz cx="6797675" cy="9926638"/>
  <p:embeddedFontLst>
    <p:embeddedFont>
      <p:font typeface="Barlow" panose="020B0604020202020204" charset="-18"/>
      <p:regular r:id="rId25"/>
      <p:bold r:id="rId26"/>
      <p:italic r:id="rId27"/>
      <p:boldItalic r:id="rId28"/>
    </p:embeddedFont>
    <p:embeddedFont>
      <p:font typeface="Barlow bold" panose="020B0604020202020204" charset="-18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242" autoAdjust="0"/>
  </p:normalViewPr>
  <p:slideViewPr>
    <p:cSldViewPr snapToGrid="0">
      <p:cViewPr varScale="1">
        <p:scale>
          <a:sx n="106" d="100"/>
          <a:sy n="106" d="100"/>
        </p:scale>
        <p:origin x="12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52C0-9A4D-4696-9B4A-9B6E934BC007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4EF8-F87A-4A44-B55E-31FF150989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1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954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30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904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51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030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776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32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015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792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79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61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7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01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7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21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1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98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C89E0F-BDDD-361D-D25F-EA4C129892E9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20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8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2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1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46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9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1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1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8C0C-CF60-484B-9E49-472574E04F8D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AF11-13EE-46E4-9461-D756499F8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9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16DD6-FBC9-4BB2-8F5E-5175926ED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02"/>
            <a:ext cx="9144000" cy="2387600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Barlow" panose="00000500000000000000" pitchFamily="2" charset="-18"/>
              </a:rPr>
              <a:t>EU ETS2 – emisní obchodování pro budovy, silniční dopravu a další sektory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A79EEB-F377-4D51-B9B2-CBD96229B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600"/>
            <a:ext cx="9144000" cy="546216"/>
          </a:xfrm>
        </p:spPr>
        <p:txBody>
          <a:bodyPr/>
          <a:lstStyle/>
          <a:p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376B0A1-696C-4184-9914-6693F9BA700D}"/>
              </a:ext>
            </a:extLst>
          </p:cNvPr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88601A-303F-46C0-B0C2-10C65016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87" y="4312787"/>
            <a:ext cx="3490225" cy="34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97117"/>
            <a:ext cx="6320254" cy="443620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Dodávání paliv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Oproti zaslané verzi návrhu novely přidán bod 4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– upřesnění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že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paliva dodavatelem spotřebovaná pro vlastní potřebu jsou z pohledu zákona brána jako dodaná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=  dodavatel vykáže jak emise z paliv, které dodal konečnému spotřebiteli (u plynných a pevných), respektive uvedl do volného daňového oběhu (u kapalných), tak také z paliv, která sám spotřeboval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Definice dodání již obsahuje informaci, na jaká paliva se ETS2 vztahuje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70E86D-A9D1-47C4-81A7-3426C134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1883" y="3715509"/>
            <a:ext cx="7348233" cy="22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Rozlišení konečného užití paliv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§4a odst. 2) b a k §15a: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Konečné užití nemusí být v okamžiku dodání známo. Rozlišení dle typu konečného spotřebitele není realizovatelné. </a:t>
            </a: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Rozlišování konečného spotřebitele se bude provádět podle prováděcího nařízení Komise 2018/2066 MRR, které stanovuje </a:t>
            </a:r>
            <a:r>
              <a:rPr lang="cs-CZ" sz="16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hiearchii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metod pro takové rozlišení.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Pokud např. u dodání kapalných paliv není možné takové rozlišení provést, je umožněno použít standardní hodnotu 1 (nejnižší úroveň přesnosti), to znamená vykázat veškeré palivo v rámci tohoto palivového toku (např. motorová nafta dodaná na čerpací stanice) jako spotřebované v ETS2.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§15a odst. 4 stanovuje, jaká paliva budou brána jako s nulovými emisemi = na jaké sektory a způsoby využití paliva se ETS2 nevztahuje a toto budou dodavatelé rozlišovat ve výpočtu emisí tzv. relevantním podílem pro každý palivový tok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7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Využití ověřeného emisního výkazu ETS1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§15 odst. 6: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Extrémní administrativní a časové zatížení pro jednotlivá zařízení v ETS1, pokud by měli vykazovat, jaká množství od jakých zdrojů nakoupili. </a:t>
            </a: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Povinnost pro provozovatele ETS1 zařízení vykazovat ve svém každoročním emisním výkazu také informaci o dodavatelích paliv a své spotřebě za minulý kalendářní rok zavádí prováděcí nařízení 2018/2066 (MRR).</a:t>
            </a: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C59E0D-38D8-4098-B1F1-6DD957E5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43" y="4617267"/>
            <a:ext cx="4628549" cy="10192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40BE12-0770-4078-B31F-78698218E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318" y="4417601"/>
            <a:ext cx="4346922" cy="20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4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Využití ověřeného emisního výkazu ETS1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Provozovatel má dle přílohy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Xa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MRR předložit spolu s výkazem emisí informace pro každé nakoupené palivo: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16AFE0-6900-4D23-8A2D-3F85E89BD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76" y="2475201"/>
            <a:ext cx="5315223" cy="4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6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Využití ověřeného emisního výkazu ETS1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Využití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emisního výkazu provozovatele ETS1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je nejvyšší úroveň přesnosti pro rozlišení konečného užití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Postup pro nezatížení paliva emisní povolenkou by v budoucnu měl být následující: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Ještě před dodávkou paliva je třeba dohody, na jakou část dodavatel nepřenese cenu povolenky (od 2027) a jaká část paliva bude spotřebovaná v rámci ETS1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Podle skutečné spotřeby dle AER v příštím roce dodavatel a provozovatel ETS1 vyrovnají případné rozdíly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Riziko, že dodavatel vyřadí příliš málo nebo příliš mnoho povolenek (v důsledku rozdílu mezi odhadem a skutečnou spotřebou) musí být dohodnuto ve smluvních ujednáních mezi dodavatelem a provozovatelem, viz Pokyny ke zjišťování a vykazování emisí, str. 41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9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Dovoz paliva ze zahraničí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§15 odst.6: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případě, že dojde k dovozu kapalného paliva ze zahraničí, pak toto palivo bude zatíženo cenou povolenky ve státě, kde došlo k propuštění paliva, tzn. mimo ČR a do ČR už palivo půjde zatížené cenou povolenky.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zákoně není ošetřena situace dovozu kapalného paliva ze zahraničí, neboť cenou povolenky by bylo zatíženo palivo i pro osvobozené osoby - kdo by to tedy dodavateli v ČR, který musí převzít cenu s povolenkou od zahraničí, kompenzoval?</a:t>
            </a: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7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Dovoz paliva ze zahraničí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 kapalných paliv povinnost v ETS2 vzniká dodavatelům, kteří je uvádějí na trh (VDO), pokud k tomu dojde v zahraničí, zodpovídá za to a případně vyřazuje povolenky tento subjekt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Neznáme legislativní řešení, záležet bude, jaké podmínky k prokazování bude vyžadovat dodavatel v zahraničí, respektive zahraniční kompetentní autorita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ČR nemůže kompenzovat přenesenou cenu povolenky při dovozu ze zahraničí, protože k vyřazení povolenky dojde v jiném členském státě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Řešením může být dovézt kapalné palivo v režimu podmíněného osvobození od daně, v takovém případě by se dodavateli podle tohoto zákona stali daňové sklady a oprávnění příjemci, kteří by palivo uvolnili na trh v České republice a povinnost v rámci ETS2 by vznikla jim. </a:t>
            </a:r>
          </a:p>
          <a:p>
            <a:pPr>
              <a:lnSpc>
                <a:spcPct val="150000"/>
              </a:lnSpc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6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Povolení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§4a: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Zahrnout do novely přechodné opatření, které zabrání rizikům pro dodavatele v případě, že novela nabyde účinnosti pozdě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Návrh na podmíněné povolení do doby, než MŽP rozhodne: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„„</a:t>
            </a: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Dodavatel paliv může dodávat paliva bez povolení k dodávání paliv podle tohoto zákona do nabytí právní moci rozhodnutí povolení k vydávání paliv, nejdéle však /dvanáct měsíců/ od nabytí účinnosti tohoto zákona, pokud podá žádost o povolení k dodávání paliv do /čtyř měsíců/ ode dne nabytí účinnosti tohoto zákona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Souhlasíme, takové přechodné ustanovení do novely zapracujeme, avšak s jinými než navrhovanými lhůtami</a:t>
            </a: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0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Povolení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§4a odst. 2: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Specifikování náležitostí povolení uvedených v písmeni a) a b) výčtem: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Není možné v zákoně stanovit přesný výčet všech možných paliv a způsobů jejich dodání. V jakém detailu informace uvádět je jasné z požadavků, které jsou stanoveny v nařízení o monitorování a vykazování emisí 2018/2066 a ze samotné podoby šablony monitorovacího plánu, případně formuláře pro podání žádosti. </a:t>
            </a: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B58A3A-D56C-4D31-B453-FA1647DE9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353" y="3076554"/>
            <a:ext cx="5689294" cy="17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1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Povolení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§4b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Přeformulovat znění, aby bylo jasné, že změna která vyžaduje změnu povolení je změna vyjmenovaných údajů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Mohu pokračovat v činnosti na základě původního povolení , dokud MŽP povolení nezmění?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Významnou změnou je změna, která má vliv na výpočet emisí, nebo změna, která má vliv na obsah povolení, pokud se tedy mění údaje v povolení. Dále také čl. 75b odst. 3 MRR stanovuje významné změny MP.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činnosti se pokračuje na stávající povolení dokud MŽP nerozhodne o změně</a:t>
            </a: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4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599440"/>
            <a:ext cx="6320254" cy="541297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  <a:cs typeface="Arial" panose="020B0604020202020204" pitchFamily="34" charset="0"/>
              </a:rPr>
              <a:t>Pravidla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3" y="1901528"/>
            <a:ext cx="1082898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 slovo se prosím přihlaste a mikrofony nechte ztlumené, dokud Vám nepředáme slovo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Úvodní prezentace bude shrnovat zásadní připomínky a jejich vypořádání, ke každé z nich se bude možné hned poté vyjádřit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Prostor na vstup s dalšími připomínkami nebo dotazy bude bude po úvodní prezentaci rozdělen dle sektorů (kapalná, plynná a pevná paliva)</a:t>
            </a:r>
            <a:endParaRPr lang="cs-CZ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15636"/>
            <a:ext cx="7128728" cy="525101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Nespalovaná paliva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§15a odst. 5: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Osvědčení pro nespalovací procesy neomezovat množstvím paliva, ani časově, jen evidovat, že spotřebitel spadá do kategorie, kde se dané palivo používá k nespalovacím procesům </a:t>
            </a:r>
            <a:endParaRPr lang="cs-CZ" sz="1600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 zaslaném vypořádání jsme vyhověli požadavku neomezovat množství paliva, dobu platnosti 5 let ale chceme zanechat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Není to finální vypořádání, vedeme diskuzi kvůli riziku podvodů, je možné že navrhneme zpět množství paliva ponechat, ale nastavit ji tak, aby nebyla příliš omezující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Zároveň bude potřeba nastavit systém kontroly a případných sankcí pro spotřebitele nespalovaného paliva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0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C0817E8-FAA2-4C62-B4E6-45416D8E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D234F6F-8460-4AC4-B86C-46D19A9A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0" y="3060071"/>
            <a:ext cx="6807200" cy="995180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Prostor na další připomínky a diskuzi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4E8EB7-86DD-4475-9940-45A83541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3BBACD-00BB-474E-8D8B-17D318000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5406" y="2173168"/>
            <a:ext cx="8081187" cy="1107418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+mj-lt"/>
              </a:rPr>
              <a:t>Děkujeme za pozornost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CA1773E-C350-487B-83C5-CA629173129F}"/>
              </a:ext>
            </a:extLst>
          </p:cNvPr>
          <p:cNvSpPr/>
          <p:nvPr/>
        </p:nvSpPr>
        <p:spPr>
          <a:xfrm>
            <a:off x="0" y="4831925"/>
            <a:ext cx="12192000" cy="2026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6F7DFB-6167-4775-928F-4C0E74F3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337" y="-229008"/>
            <a:ext cx="1369909" cy="13699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E7B8126-6D71-4B2F-87FB-AF152B07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9" y="4999460"/>
            <a:ext cx="946163" cy="9461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7DA739-C9DD-46AB-B725-246BD4CC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105994"/>
            <a:ext cx="808903" cy="808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D7979CC-6853-4764-AA13-E9F7E3D0C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90" y="5076533"/>
            <a:ext cx="856953" cy="85695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8D0D8D-E422-4B12-9053-9CB5C7A9F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9" y="5940170"/>
            <a:ext cx="856953" cy="85695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B6FB25A-13F2-4708-AD5A-59BD0451F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3" y="5877732"/>
            <a:ext cx="856953" cy="85695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7E0778-20B4-41D1-8400-BBCECB0B28DA}"/>
              </a:ext>
            </a:extLst>
          </p:cNvPr>
          <p:cNvSpPr txBox="1"/>
          <p:nvPr/>
        </p:nvSpPr>
        <p:spPr>
          <a:xfrm>
            <a:off x="1343956" y="5320344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98C851-983E-44EE-B5BD-44AEA22B39DB}"/>
              </a:ext>
            </a:extLst>
          </p:cNvPr>
          <p:cNvSpPr txBox="1"/>
          <p:nvPr/>
        </p:nvSpPr>
        <p:spPr>
          <a:xfrm>
            <a:off x="6518182" y="5293310"/>
            <a:ext cx="114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mzpcr</a:t>
            </a:r>
            <a:endParaRPr lang="cs-CZ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F366A44-BD26-451D-A8E8-9B1C7AD82B00}"/>
              </a:ext>
            </a:extLst>
          </p:cNvPr>
          <p:cNvSpPr txBox="1"/>
          <p:nvPr/>
        </p:nvSpPr>
        <p:spPr>
          <a:xfrm>
            <a:off x="9298943" y="5287875"/>
            <a:ext cx="20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ministerstvo_zp</a:t>
            </a:r>
            <a:endParaRPr lang="cs-CZ" dirty="0">
              <a:latin typeface="+mj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8806F83-234A-44CE-BEE8-FCB04B7FD471}"/>
              </a:ext>
            </a:extLst>
          </p:cNvPr>
          <p:cNvSpPr txBox="1"/>
          <p:nvPr/>
        </p:nvSpPr>
        <p:spPr>
          <a:xfrm>
            <a:off x="1335647" y="6121541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Ministerstvo životního prostředí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743B1EE-F8AE-46E2-B493-8FDA78EE2FD3}"/>
              </a:ext>
            </a:extLst>
          </p:cNvPr>
          <p:cNvSpPr txBox="1"/>
          <p:nvPr/>
        </p:nvSpPr>
        <p:spPr>
          <a:xfrm>
            <a:off x="6518182" y="6159217"/>
            <a:ext cx="364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@</a:t>
            </a:r>
            <a:r>
              <a:rPr lang="cs-CZ" dirty="0" err="1">
                <a:latin typeface="+mj-lt"/>
              </a:rPr>
              <a:t>ministerstvozivotnihoprostredi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84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599440"/>
            <a:ext cx="6320254" cy="523190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  <a:cs typeface="Arial" panose="020B0604020202020204" pitchFamily="34" charset="0"/>
              </a:rPr>
              <a:t>Současná situace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844781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Novela zákona 383/2012 Sb. týkající se ETS1 schválena vládou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První čtení v PSP 21. 5., nepředpokládáme zkrácený proces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ETS2 formou PN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Koaliční jednání 21. 5., předpokládáme pouze verzi bez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compliance</a:t>
            </a: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Opt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-in je politické téma, dnes není na programu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Zasláno vypořádání připomínek po minulém jednání 22.4.2024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918AF4-CEBD-41C0-9980-BC3810E4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14" y="4056802"/>
            <a:ext cx="27336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2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C0817E8-FAA2-4C62-B4E6-45416D8E5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D234F6F-8460-4AC4-B86C-46D19A9A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0" y="2802747"/>
            <a:ext cx="6807200" cy="1252504"/>
          </a:xfrm>
          <a:prstGeom prst="roundRect">
            <a:avLst/>
          </a:prstGeom>
          <a:ln>
            <a:noFill/>
            <a:round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Vypořádání připomínek – shrnutí zásadních bodů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E4E8EB7-86DD-4475-9940-45A83541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57" y="5725743"/>
            <a:ext cx="1369909" cy="1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06170"/>
            <a:ext cx="6320254" cy="434567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Definice paliva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§2 písm. s):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definice paliva se jeví širší, než jakou požaduje Směrnice ETS 2003/87/ES a nekoresponduje s Pokyny ke zjišťování a vykazování emisí, kde je uvedeno: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„</a:t>
            </a: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To znamená, že v současné době jsou ze systému ETS2 vyloučeny následující druhy paliv (tj. nejsou uvedeny v tabulkách A </a:t>
            </a:r>
            <a:r>
              <a:rPr lang="cs-CZ" sz="16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C ani v seznamu zahrnutých kódů KN):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Rašelina;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Odpad používaný jako palivo (nebezpečný nebo komunální odpad používaný jako palivo, který je výslovně vyloučen z působnosti ETS2 v příloze III směrnice);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Paliva získaná z odpadu (většinou používaná v zařízeních ETS1);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Pevná biomasa (např. paliva na bázi dřeva);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Dřevěné uhlí.“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697117"/>
            <a:ext cx="6320254" cy="443620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Definice paliva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 nedomníváme se, že by námi navržená definice byla širší, než je uvedena ve Směrnici 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Definice paliva dle Směrnice ETS 2003/87/ES: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„</a:t>
            </a: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jakýkoli energetický produkt uvedený v čl. 2 odst. 1 směrnice 2003/96/ES, včetně paliv uvedených v tabulce A </a:t>
            </a:r>
            <a:r>
              <a:rPr lang="cs-CZ" sz="1600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cs-CZ" sz="1600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tabulce C přílohy I uvedené směrnice, jakož i jakýkoli jiný produkt určený k použití, nabízený k prodeji nebo používaný jako pohonná hmota nebo palivo podle čl. 2 odst. 3 uvedené směrnice, včetně produktů k výrobě elektřiny“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Tato definice zahrnuje i zmíněné biopalivo získané z odpadního oleje, které tedy je předmětem spotřební daně, prováděcí nařízení 2018/2066 MRR ale definuje, za jakých podmínek se ETS2 na biopaliva nevztahuje a kdy jsou tedy emise z těchto paliv započítány jako nulové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09155"/>
            <a:ext cx="6320254" cy="431582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Definice paliva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05544" y="1901528"/>
            <a:ext cx="11047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Změna v návrhu novely zákona oproti poslední zaslané verzi – kvůli rozdílu, co je palivem pro ETS1 a pro ETS2 účely, by definováním paliva pro účely celého zákona mohlo dojít k omezení rozsahu ETS1 v rozporu se Směrnicí ETS – </a:t>
            </a: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samotná definice paliva odstraněna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 jaká paliva se ETS2 má vztahovat je jasné z definice dodávání paliv – činnosti, při které vzniká povinnost v ETS2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0BC741-0C06-4052-A3AE-7A0DC9E6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04" y="3843364"/>
            <a:ext cx="7239591" cy="22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3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60490"/>
            <a:ext cx="6691848" cy="438389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  <a:cs typeface="Arial" panose="020B0604020202020204" pitchFamily="34" charset="0"/>
              </a:rPr>
              <a:t>Na jaká paliva se tedy ETS2 nevztahuje?</a:t>
            </a:r>
            <a:endParaRPr lang="cs-CZ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36024" y="1579324"/>
            <a:ext cx="85852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Palivem pro účely ETS2 není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Odpad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(komunální, nebezpečný)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využitý jako palivo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Rašelina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Pevná biomasa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(dřevní biomasa, štěpka apod.)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 biopaliv (bioplyn, biosložka přimíchávaná do pohonných hmot) bude záležet na splnění určených kritérií udržitelnosti, při jejichž splnění budou emise z těchto paliv nebo z jejich podílu ve fosilním palivu započítány jako „nulové“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Zároveň se bude rozlišovat sektor, ve kterém jsou paliva spotřebována nebo způsob využití, v budoucnu se tak emisní povolenky nebudou vyřazovat za: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Paliva nespalovaná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Paliva spotřebovaná v některých sektorech mimo ETS2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(např. v zařízeních v ETS1)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02304C-0CBE-4D8D-83B0-BE42B19A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34896" y="2098110"/>
            <a:ext cx="2521080" cy="16066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D5B7777-0476-4529-A640-1B1060FDD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925527" y="3704743"/>
            <a:ext cx="3397425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6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375192" y="706170"/>
            <a:ext cx="6320254" cy="434567"/>
          </a:xfrm>
          <a:prstGeom prst="roundRect">
            <a:avLst>
              <a:gd name="adj" fmla="val 16667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0">
            <a:srgbClr val="000000"/>
          </a:lnRef>
          <a:fillRef idx="1001">
            <a:schemeClr val="dk2"/>
          </a:fillRef>
          <a:effectRef idx="0">
            <a:srgbClr val="000000"/>
          </a:effectRef>
          <a:fontRef idx="major"/>
        </p:style>
        <p:txBody>
          <a:bodyPr>
            <a:noAutofit/>
          </a:bodyPr>
          <a:lstStyle/>
          <a:p>
            <a:pPr algn="ctr">
              <a:defRPr/>
            </a:pPr>
            <a:r>
              <a:rPr lang="cs-CZ" sz="2400" b="1" dirty="0">
                <a:solidFill>
                  <a:schemeClr val="bg1"/>
                </a:solidFill>
                <a:cs typeface="Arial" panose="020B0604020202020204" pitchFamily="34" charset="0"/>
              </a:rPr>
              <a:t>Dodávání paliv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4240" y="5636533"/>
            <a:ext cx="1369909" cy="1369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1C91C4-DFDC-46CA-8DAE-C42471FFF1AF}"/>
              </a:ext>
            </a:extLst>
          </p:cNvPr>
          <p:cNvSpPr txBox="1"/>
          <p:nvPr/>
        </p:nvSpPr>
        <p:spPr>
          <a:xfrm>
            <a:off x="677972" y="1666138"/>
            <a:ext cx="11047976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Připomínka k §2 písm. t):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Pojem „dodání“ by měl být precizován i v souladu s daňovou legislativou (např. formou odvolávky).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Také pojem „konečný spotřebitel“ by měl být definován (i obdobně), aby se omezilo se riziko aplikace obecné definice spotřebitele, např. ve smyslu občanského zákoníku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Vypořádání: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Pojem dodání je definován přímo pro účely tohoto zákona, zahrnuje různou 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činnost dle typu paliva 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(viz § 2 t).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 kapalných paliv je dodáním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uvedení do volného daňového oběhu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u plynných a pevných paliv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dodání konečnému spotřebiteli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dle zákona 261/2007 Sb. o stabilizaci veřejných rozpočtů.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Pojem konečný spotřebitel není v tomto návrhu samostatně definován. U pevných a plynných paliv dle §2 t) platí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definice konečného spotřebitele dle zákona o stabilizaci veřejných rozpočtů</a:t>
            </a: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pro účely těchto typů paliv je to tedy osoba, která není držitelem povolení k nabytí plynu bez daně, respektive pevných paliv bez daně (z důvodu určení momentu vzniku povinnosti).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 kapalných paliv konečného spotřebitele tento návrh nedefinuje, rozhodným momentem je uvolnění paliva na trh.  </a:t>
            </a:r>
          </a:p>
          <a:p>
            <a:pPr lvl="1">
              <a:lnSpc>
                <a:spcPct val="150000"/>
              </a:lnSpc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u="sng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erstvo životního prostředí">
      <a:dk1>
        <a:srgbClr val="000000"/>
      </a:dk1>
      <a:lt1>
        <a:sysClr val="window" lastClr="FFFFFF"/>
      </a:lt1>
      <a:dk2>
        <a:srgbClr val="467A26"/>
      </a:dk2>
      <a:lt2>
        <a:srgbClr val="80BA27"/>
      </a:lt2>
      <a:accent1>
        <a:srgbClr val="FFFFFF"/>
      </a:accent1>
      <a:accent2>
        <a:srgbClr val="80BA27"/>
      </a:accent2>
      <a:accent3>
        <a:srgbClr val="D8E7BB"/>
      </a:accent3>
      <a:accent4>
        <a:srgbClr val="467A26"/>
      </a:accent4>
      <a:accent5>
        <a:srgbClr val="BFBFBF"/>
      </a:accent5>
      <a:accent6>
        <a:srgbClr val="FFFFFF"/>
      </a:accent6>
      <a:hlink>
        <a:srgbClr val="D8E7BB"/>
      </a:hlink>
      <a:folHlink>
        <a:srgbClr val="FFFFFF"/>
      </a:folHlink>
    </a:clrScheme>
    <a:fontScheme name="Ministerstvo životního prostředí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14440</TotalTime>
  <Words>1845</Words>
  <Application>Microsoft Office PowerPoint</Application>
  <PresentationFormat>Širokoúhlá obrazovka</PresentationFormat>
  <Paragraphs>241</Paragraphs>
  <Slides>22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Barlow bold</vt:lpstr>
      <vt:lpstr>Arial</vt:lpstr>
      <vt:lpstr>Calibri</vt:lpstr>
      <vt:lpstr>Barlow</vt:lpstr>
      <vt:lpstr>Office Theme</vt:lpstr>
      <vt:lpstr>EU ETS2 – emisní obchodování pro budovy, silniční dopravu a další sektory</vt:lpstr>
      <vt:lpstr>Pravidla</vt:lpstr>
      <vt:lpstr>Současná situace</vt:lpstr>
      <vt:lpstr>Vypořádání připomínek – shrnutí zásadních bodů</vt:lpstr>
      <vt:lpstr>Definice paliva</vt:lpstr>
      <vt:lpstr>Definice paliva</vt:lpstr>
      <vt:lpstr>Definice paliva</vt:lpstr>
      <vt:lpstr>Na jaká paliva se tedy ETS2 nevztahuje?</vt:lpstr>
      <vt:lpstr>Dodávání paliv</vt:lpstr>
      <vt:lpstr>Dodávání paliv</vt:lpstr>
      <vt:lpstr>Rozlišení konečného užití paliv</vt:lpstr>
      <vt:lpstr>Využití ověřeného emisního výkazu ETS1</vt:lpstr>
      <vt:lpstr>Využití ověřeného emisního výkazu ETS1</vt:lpstr>
      <vt:lpstr>Využití ověřeného emisního výkazu ETS1</vt:lpstr>
      <vt:lpstr>Dovoz paliva ze zahraničí</vt:lpstr>
      <vt:lpstr>Dovoz paliva ze zahraničí</vt:lpstr>
      <vt:lpstr>Povolení</vt:lpstr>
      <vt:lpstr>Povolení</vt:lpstr>
      <vt:lpstr>Povolení</vt:lpstr>
      <vt:lpstr>Nespalovaná paliva</vt:lpstr>
      <vt:lpstr>Prostor na další připomínky a diskuzi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Svrčinová Veronika</dc:creator>
  <cp:lastModifiedBy>Žilák Jakub</cp:lastModifiedBy>
  <cp:revision>189</cp:revision>
  <cp:lastPrinted>2023-10-18T07:33:14Z</cp:lastPrinted>
  <dcterms:created xsi:type="dcterms:W3CDTF">2023-09-13T13:11:25Z</dcterms:created>
  <dcterms:modified xsi:type="dcterms:W3CDTF">2024-05-16T15:44:35Z</dcterms:modified>
</cp:coreProperties>
</file>