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0"/>
  </p:notesMasterIdLst>
  <p:sldIdLst>
    <p:sldId id="256" r:id="rId2"/>
    <p:sldId id="407" r:id="rId3"/>
    <p:sldId id="399" r:id="rId4"/>
    <p:sldId id="338" r:id="rId5"/>
    <p:sldId id="422" r:id="rId6"/>
    <p:sldId id="423" r:id="rId7"/>
    <p:sldId id="282" r:id="rId8"/>
    <p:sldId id="425" r:id="rId9"/>
    <p:sldId id="458" r:id="rId10"/>
    <p:sldId id="457" r:id="rId11"/>
    <p:sldId id="424" r:id="rId12"/>
    <p:sldId id="426" r:id="rId13"/>
    <p:sldId id="427" r:id="rId14"/>
    <p:sldId id="435" r:id="rId15"/>
    <p:sldId id="438" r:id="rId16"/>
    <p:sldId id="382" r:id="rId17"/>
    <p:sldId id="433" r:id="rId18"/>
    <p:sldId id="428" r:id="rId19"/>
    <p:sldId id="439" r:id="rId20"/>
    <p:sldId id="429" r:id="rId21"/>
    <p:sldId id="430" r:id="rId22"/>
    <p:sldId id="434" r:id="rId23"/>
    <p:sldId id="436" r:id="rId24"/>
    <p:sldId id="441" r:id="rId25"/>
    <p:sldId id="440" r:id="rId26"/>
    <p:sldId id="459" r:id="rId27"/>
    <p:sldId id="432" r:id="rId28"/>
    <p:sldId id="365" r:id="rId29"/>
    <p:sldId id="401" r:id="rId30"/>
    <p:sldId id="402" r:id="rId31"/>
    <p:sldId id="400" r:id="rId32"/>
    <p:sldId id="442" r:id="rId33"/>
    <p:sldId id="443" r:id="rId34"/>
    <p:sldId id="449" r:id="rId35"/>
    <p:sldId id="462" r:id="rId36"/>
    <p:sldId id="463" r:id="rId37"/>
    <p:sldId id="456" r:id="rId38"/>
    <p:sldId id="461" r:id="rId39"/>
    <p:sldId id="452" r:id="rId40"/>
    <p:sldId id="369" r:id="rId41"/>
    <p:sldId id="444" r:id="rId42"/>
    <p:sldId id="414" r:id="rId43"/>
    <p:sldId id="446" r:id="rId44"/>
    <p:sldId id="437" r:id="rId45"/>
    <p:sldId id="445" r:id="rId46"/>
    <p:sldId id="447" r:id="rId47"/>
    <p:sldId id="410" r:id="rId48"/>
    <p:sldId id="293" r:id="rId49"/>
  </p:sldIdLst>
  <p:sldSz cx="12192000" cy="6858000"/>
  <p:notesSz cx="6797675" cy="9926638"/>
  <p:embeddedFontLst>
    <p:embeddedFont>
      <p:font typeface="Barlow" panose="00000500000000000000" pitchFamily="2" charset="-18"/>
      <p:regular r:id="rId51"/>
      <p:bold r:id="rId52"/>
      <p:italic r:id="rId53"/>
      <p:boldItalic r:id="rId54"/>
    </p:embeddedFont>
    <p:embeddedFont>
      <p:font typeface="Barlow bold" panose="00000800000000000000" charset="-18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5F0"/>
    <a:srgbClr val="FFFFFF"/>
    <a:srgbClr val="DF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24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52C0-9A4D-4696-9B4A-9B6E934BC007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4EF8-F87A-4A44-B55E-31FF1509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23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83F19-E833-64D2-4DE5-3F27487D6AA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FEE98-31DB-C8AE-2C9F-CFA7887B0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04E30-E328-E882-D466-0C78BC8F5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4EC25-CBB5-20DA-C82A-9D27075AD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87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26973-8A06-515C-BA51-59F019773B2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88381-1A6F-B268-9E36-690F0714C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685F2-F714-BA56-C3D1-52D13143E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0023A-52F8-EC99-CCCB-DEDB6ED1A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85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9DFB-9542-87DD-5BBB-64B4D88338B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9B9D1-1E07-CB84-8E54-BBA54BAE0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F4491-D67B-D5AF-D12A-8767ADC40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06020-DD11-2708-8E46-58D782003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19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50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27BE-09EE-03AB-6883-6131B67AF9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1E2C3-01E7-732E-9EBB-F2C3270A5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E6368-FE51-0A55-70D2-1244BDEE6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65EA6-B636-44D3-A908-6E7FC90F5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678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DC61-F272-804E-3D0E-94481A2B6DA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B0C0C-19BD-506C-9645-E28D74EC2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97DE8-56EC-9A08-177A-C01A46B016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3F56C-10D8-8AEA-182E-55B7AA69F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24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F584-7010-9365-CD1B-5508AD62C69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C4FFF-CA95-B0C6-C4E9-F1CB306C1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03B65-3EE6-CED1-AB8D-A3C03C7F0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859BB-784E-1ED3-3E93-249DB94F6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9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C75F-97BB-51D4-C93B-6328346277F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90BBC-3CA1-D31F-D801-1A47E8ABF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966D9-E9C8-A87D-60D6-5171410C0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A482-1E9C-EF84-E5F6-7A4BD35E7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923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3609-F038-9935-92B4-C9D1745CAD5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E6ECE-CD54-3D5B-945B-51B7575F0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1C74A-FB25-606A-8814-F2B257B93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77CF9-941D-BC20-FE46-3A624C603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7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32FE5-A73D-2E0D-785C-2E475E5DA65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9DA92-F988-9D40-D82B-05AD91876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707FC-A9EB-4833-044E-F263C873F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26D2-C4D4-BB0D-5B1E-147F6C860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83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173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E745-E4CD-27AC-2B4E-1DADA1E9EF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9F982-820F-D20D-44BB-8A4D49747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1D16D-D06E-64EE-118C-FC4106E01D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F6DA5-A8EB-4A22-C336-B5D0E4F2B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718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BAAB-13CA-4441-474E-E90C3E5AA2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67833-55CE-E07D-CB96-1B1531B43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9BC39-E1F4-00CE-DE11-A6B3A4E8F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56EC6-D6F3-3B07-C4E3-FFFE30A5B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31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26C4-FD85-592A-5DA6-58195DE147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A72DF-2883-F47F-AB3B-0CA561A2E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C4083-5CE9-822B-2FE5-4CE0951393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04-2388-42BA-D148-CA8570C11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054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684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325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97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297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E4DF-68A3-25C2-8C8F-6DB87315418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AFBB1-8F78-FF02-E39C-DC626304E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1C7BF-FEB4-9DEC-5740-EC0A116C6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71CB9-45F2-C368-9177-A99258235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080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D8CC-F9A1-DA77-7001-B9F889D6BE9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C5B66-75FE-CC76-8990-5D40F2AA0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44760-A683-10D1-84C8-42A00FE3E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5551E-5A31-49AB-B839-5EA80C516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232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0514-BD84-FDE2-8B90-284B5D081E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FFD22-45AF-4106-BB4A-2CBBF4349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33445-A854-D218-6342-E6A9EDD09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67C4-770B-73B7-C1A4-F2571D8C0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29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099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260B1-4CBD-E710-A4A1-93BE93FE8B2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1AE35-CA3C-4801-21EE-32F2B9C7A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6C66C-AC1E-C573-51FB-3CB8DEABA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6485-2B41-320B-1A5C-D26560366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080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AFC9-A819-20FD-81FE-9ABD5406D73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1E565-5169-547B-3F79-4249EE757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A4A328-2593-B3E8-A62C-3E4419988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08909-4819-B70A-8C32-0DA8C7D98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3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1568-DA7C-E1AA-18FD-DEAA82AEFD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5BB12-D1B2-7AE5-33F4-E5823359A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0105C-76D6-41FB-8335-F636693F17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1B25-ECBD-149E-6E33-0D8CCE66E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081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85113-225F-1451-8A6F-40604C02A6A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D596B-8B52-A0BC-C258-310CC14F6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D854A-8C88-21C7-3AA4-753D3A6A8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2057-783C-BD25-52A7-B62DBBF32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693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421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FB26A-B5AB-94CD-4AE6-915BD709655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D1DB0-C0E5-011F-1489-841814CA7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25B0D-A906-9160-6B2A-3421CC614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AE891-B48B-C1BA-0ABB-DE059444E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21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68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0E5B1-8D45-58A6-7907-F7DB80E3F81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51A7C-4A92-1BD6-B319-1CC43AD6C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442AC-2F8D-6864-2C10-0C7D0C098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47031-136A-A215-9461-FEB0F8EA8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060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03DF0-635A-D7C3-06BD-C2E2805B646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539C3-5EE2-B248-D2D4-C48D50F5B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CD4BB-5D93-575D-391A-3D271F7C1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E7292-6096-77F8-2B59-1DC61278E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27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77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9796-B06F-D5F4-D8CC-2DF16EB7309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10519-CE44-60E6-4F6E-BBC1F69DC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7F2FE-3EA4-B69B-0C4E-2BD9EE050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8D9E8-2CF7-F55E-2300-88AB11555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79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0A1A-5C8B-450A-E3FF-DF46B7824B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94222-5831-43E0-2AE9-1EF4653F7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274DE-DD7A-8086-EF05-DD57C5223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017D5-528E-FF80-5E14-555D3B733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D7FCD-53D7-3FF5-271F-D06F497B7B5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4638F-7D73-A76C-B8D8-9D6C28872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B9207-4C69-B091-1C68-7AD69F68B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497F-FB32-4D89-B3C9-DFF66DA93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4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4D5E-DC3E-D683-4D86-B6E1308A23B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7AD88-6BCE-C046-5075-DFEC640ED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5AD65-B709-87ED-77AC-BD537146F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3EDD5-0DD2-B1B7-B2A1-A7F41210A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2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8C77-9D80-76D7-18A7-576D2D929A4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87ACD-E1D7-E7DF-CBC5-477045E0C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0CD79-DA7A-FA96-72B8-846D59048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E29A2-CC0F-7B20-52BC-65C2652DB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10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8C0C-CF60-484B-9E49-472574E04F8D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16DD6-FBC9-4BB2-8F5E-5175926E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02"/>
            <a:ext cx="9144000" cy="238760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Barlow" panose="00000500000000000000" pitchFamily="2" charset="-18"/>
              </a:rPr>
              <a:t>EU ETS2 – zpracování monitorovacího plánu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A79EEB-F377-4D51-B9B2-CBD96229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600"/>
            <a:ext cx="9144000" cy="546216"/>
          </a:xfrm>
        </p:spPr>
        <p:txBody>
          <a:bodyPr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76B0A1-696C-4184-9914-6693F9BA700D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88601A-303F-46C0-B0C2-10C65016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7" y="4312787"/>
            <a:ext cx="3490225" cy="34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59AAC-3D6E-F55B-E0E9-4F552438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C813EF1-C34F-016B-18E1-9C1B07AF9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E0E5534-59AF-4F06-05A3-80CF3569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135" y="2743199"/>
            <a:ext cx="5943599" cy="1084521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List C – popis regulovaného subjektu (dodavatele paliv)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2153EAE-9253-3711-2174-1A6418677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A9A6A65-7452-F88E-74B3-35B058EEAEA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8B7C632-8A4D-9312-E678-3CAA8B4C26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C.1.a) – Popis subjektu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07C940-7671-80BF-E86F-7EBA747F88A1}"/>
              </a:ext>
            </a:extLst>
          </p:cNvPr>
          <p:cNvSpPr txBox="1"/>
          <p:nvPr/>
        </p:nvSpPr>
        <p:spPr>
          <a:xfrm>
            <a:off x="662366" y="1804715"/>
            <a:ext cx="1117167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Stačí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stručný popis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ze kterého bude zřejmé alespoň: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Jaká paliva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subjekt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dodává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– uvést všechny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 základě jakého povolení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(např. držitel povolení k provozování daňového skladu podle zákona o spotřebních daních, držitel povolení k nabytí pevných paliv bez daně podle zákona č. 261/2007 Sb., apod.)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41F26D-0794-299B-50A6-8A743771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997E75-09C8-3EB3-1463-EE3B08C8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221" y="4337797"/>
            <a:ext cx="7583960" cy="17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E56DBA-5434-8F44-75A3-A3E03B81AAD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FD94714-A57E-58D2-8A04-EF65BCB690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C.1.b) – Schéma palivových toků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AF2309C-52D9-5CDF-6D90-10A446F8D6C9}"/>
              </a:ext>
            </a:extLst>
          </p:cNvPr>
          <p:cNvSpPr txBox="1"/>
          <p:nvPr/>
        </p:nvSpPr>
        <p:spPr>
          <a:xfrm>
            <a:off x="662366" y="1804715"/>
            <a:ext cx="111716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má subjekt více palivových toků, přiloží jednoduché schéma, ze kterého bude zřejmé, jaká paliva, jakými prostředky a jakým typům spotřebitelům dodává</a:t>
            </a:r>
          </a:p>
          <a:p>
            <a:pPr lvl="1">
              <a:lnSpc>
                <a:spcPct val="150000"/>
              </a:lnSpc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690B14-61EF-3416-689F-5429E6E73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1EDFCC-84FF-4C76-4298-9391B50E353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749CD210-2074-D52C-F044-39D0778F56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C.1.c) a e) – Odhad ročních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F15C80-21AF-042E-EA58-AF2FEE05142E}"/>
              </a:ext>
            </a:extLst>
          </p:cNvPr>
          <p:cNvSpPr txBox="1"/>
          <p:nvPr/>
        </p:nvSpPr>
        <p:spPr>
          <a:xfrm>
            <a:off x="671992" y="1614848"/>
            <a:ext cx="11171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kontrolu, zda byl odhad stanoven správně, 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uveďte roční množství paliv, ze kterých při odhadu vycházíte a vzorec výpočtu emisí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(do části C.1.e), včetně zdroje jednotlivých hodnot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 dohadovaných emisí se nepočítají emise z udržitelné biomasy splňující kritéria dle REDII = palivový tok např. udržitelných biopaliv bude s nulovými emisemi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1AD7C3D-FFD6-C6B4-8EE3-32498EED4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B55F91C-F486-99CA-B338-692570C9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22" y="3429000"/>
            <a:ext cx="6729955" cy="34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9D83E26-CBFC-02C7-7EAC-7D1DE636CE6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1E19CAB-99E5-2ED2-B83E-611DDC9CBC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C.3.a) – Palivové toky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CEE3D6A-60A3-0F79-CD41-42013FA2D66C}"/>
              </a:ext>
            </a:extLst>
          </p:cNvPr>
          <p:cNvSpPr txBox="1"/>
          <p:nvPr/>
        </p:nvSpPr>
        <p:spPr>
          <a:xfrm>
            <a:off x="662366" y="1804715"/>
            <a:ext cx="1117167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rozdělte podle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druhu paliva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prostředku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kterým je propuštěno,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sektoru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ve kterém je spotřebováno 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metody na určení relevantního podílu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Má platit –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1 metoda na určení relevantního podílu = 1 palivový tok (MŽP a nezávislý ověřovatel musí vědět, která konkrétní metoda je spojená s jakým množstvím emisí)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Např. dodavatel plynu dodává plyn domácnostem a zemědělskému podniku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zemědělský podnik využije metodu „Spotřebitelský řetězec“ dle úrovně přesnosti 2, tedy použije jeho čestné prohlášení o spotřebě na vybrané účely (viz předchozí webinář)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domácnosti použije metodu fyzického rozlišení dle úrovně přesnosti 3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Dva palivové toky: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 dodaný potrubím do sektoru 1A4c (zemědělství, lesnictví a rybářství, dle CRF)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 dodaný potrubím do sektoru 1A4b (domácnosti, dle CRF)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FDC87A-CBBA-B9DA-617A-AE75C48E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D15751C-C20B-C5ED-FE5D-635D27C0DA5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CF078FA-FB25-2008-EAD2-BC5E8FD292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C.3.a) – Palivové toky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000E050-62C4-1034-3613-0EDDD4CC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F67F8345-8E06-3450-ACFB-2C2A0E5F04E5}"/>
              </a:ext>
            </a:extLst>
          </p:cNvPr>
          <p:cNvGrpSpPr/>
          <p:nvPr/>
        </p:nvGrpSpPr>
        <p:grpSpPr>
          <a:xfrm>
            <a:off x="1253838" y="1814203"/>
            <a:ext cx="9856995" cy="4009937"/>
            <a:chOff x="473908" y="2387944"/>
            <a:chExt cx="9856995" cy="4009937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EF217F4-746A-D912-83A6-7072F17A2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5876" y="3429000"/>
              <a:ext cx="6360248" cy="246375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1DF8876E-9183-4C69-E0D9-965A8432C924}"/>
                </a:ext>
              </a:extLst>
            </p:cNvPr>
            <p:cNvSpPr txBox="1"/>
            <p:nvPr/>
          </p:nvSpPr>
          <p:spPr bwMode="auto">
            <a:xfrm>
              <a:off x="5453061" y="2387944"/>
              <a:ext cx="487784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Zde může být zprostředkující strana (čerpací stanice, obchodník s palivy, uhelný sklad apod.) nebo přímé spojení s koncovým uživatelem paliva. Vyberete hodnoty, které předtím vyplníte v části C.2.</a:t>
              </a:r>
            </a:p>
          </p:txBody>
        </p: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86E9FE74-8C34-83D4-9E8F-2F08A183D5B8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>
              <a:off x="7891982" y="3034275"/>
              <a:ext cx="0" cy="7347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B6748CB-95A2-F5B3-9F5F-C36434D149FA}"/>
                </a:ext>
              </a:extLst>
            </p:cNvPr>
            <p:cNvSpPr txBox="1"/>
            <p:nvPr/>
          </p:nvSpPr>
          <p:spPr bwMode="auto">
            <a:xfrm>
              <a:off x="4729977" y="6120882"/>
              <a:ext cx="43154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Fyzické prostředky, kterými jsou paliva propuštěna (dodávána)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9DBEAE9A-522D-6FA8-CCB1-A7571B4D693E}"/>
                </a:ext>
              </a:extLst>
            </p:cNvPr>
            <p:cNvCxnSpPr>
              <a:cxnSpLocks/>
              <a:stCxn id="13" idx="0"/>
            </p:cNvCxnSpPr>
            <p:nvPr/>
          </p:nvCxnSpPr>
          <p:spPr bwMode="auto">
            <a:xfrm flipV="1">
              <a:off x="6887683" y="5636533"/>
              <a:ext cx="0" cy="48434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4FD4B5E-61F2-3BB0-1E8B-522160D31B13}"/>
                </a:ext>
              </a:extLst>
            </p:cNvPr>
            <p:cNvSpPr txBox="1"/>
            <p:nvPr/>
          </p:nvSpPr>
          <p:spPr bwMode="auto">
            <a:xfrm>
              <a:off x="473908" y="3783716"/>
              <a:ext cx="1928633" cy="1938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Může být i více palivových toků, nejen pro každý druh paliva jeden. Měl by být palivový tok zvlášť podle fyzického prostředku a také sektoru koncové spotřebitele (CRF) a metody určení relevantního podílu (viz dále). 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796BB7CA-B67F-5B12-586B-A100131D3A3F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 flipV="1">
              <a:off x="2402541" y="4105835"/>
              <a:ext cx="762000" cy="6473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8908669B-4745-C9A9-7213-D08C2A9629CD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>
              <a:off x="2402541" y="4753212"/>
              <a:ext cx="762000" cy="302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08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9" y="709128"/>
            <a:ext cx="6193610" cy="48975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Kategorie paliv – aktualizované informace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36024" y="2056686"/>
            <a:ext cx="10062456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ETS2 jsou paliva rozdělena na několik kategorií: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Komerční standardní paliva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Mezinárodně standardizovaná paliva, např. motorová nafta, benzin, lehký topný olej, propan, butan, letecká paliva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splňující ekvivalentní kritéria: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Podobně standardizovaná, ale na národní úrovni 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– MŽP umožňuje vykazovat zemní plyn jako palivo splňující ekvivalentní kritéria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Ostatní paliva (nestandardizovaná):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Např. uhlí</a:t>
            </a: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7D5D51-291C-4851-8845-B0CAE0BB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8465-F270-14D9-163E-FCE5A998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C5B80BA-D6BB-90EC-3298-38572480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CE9935D-D7ED-6EB4-C2F0-282B2AE2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072810"/>
            <a:ext cx="5943599" cy="701748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List D – Metoda výpočtu emisí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3141ACF-EF7D-47C9-EDE8-D3215D04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3F7ACF-B54B-97D3-13B1-BB73DDAB2E4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1677D43-ABC8-0AFA-A448-622DD3F8B2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D.2.a) – Popis přístupu k monitorování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2A9717-25EE-9A8C-3480-3B8A03264DC8}"/>
              </a:ext>
            </a:extLst>
          </p:cNvPr>
          <p:cNvSpPr txBox="1"/>
          <p:nvPr/>
        </p:nvSpPr>
        <p:spPr>
          <a:xfrm>
            <a:off x="662366" y="1804715"/>
            <a:ext cx="111716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Nejedná se o popis, jakým způsobem jste stanovili odhad v listu C, ale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popis, jakým způsobem budete monitorovat a počítat emise od 1.1.2025 pro účely ročních emisních výkazů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Popsat, jak určíte výpočtové faktory, jaký bude případně zdroj standardních hodnot (Národní inventura), případně zda budete provádět laboratorní analýzy, uvést vzorec pro výpočet emisí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59B5EAA-4A8E-68E8-E6A3-B0C383A1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0CF42E-2382-4F52-D31B-0BF84A4CE79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C778D1DA-5ED4-B7B0-231B-E3C53BE6EA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D.2.a) – Popis přístupu k monitorování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AD4C34-0AE8-C2DC-36DD-52961FCF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B377FF-06E4-EAA5-08AA-ACD053320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60" y="1825744"/>
            <a:ext cx="7636880" cy="32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37118"/>
            <a:ext cx="632025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Pravidla webináře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525627" y="2098110"/>
            <a:ext cx="8071096" cy="252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Všichni účastníci jsou ztlumeni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Webinář je nahráván a bude zveřejněn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Externí nahrávání videa není povoleno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Dotazy pište prosím do chatu až na konci webináře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Prezentaci a  záznam zveřejníme na našich webových stránkách, kde také najdete další materiály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02304C-0CBE-4D8D-83B0-BE42B19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4896" y="2098110"/>
            <a:ext cx="2521080" cy="1606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5B7777-0476-4529-A640-1B1060FD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96724" y="3677672"/>
            <a:ext cx="339742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D375F62-E1A3-BE20-8FCF-10C11845694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CBF3C47-2DAB-2C80-93CB-AC24DF5225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Příklady výpočtů emisí – kapalná paliva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D0DBFB-DFAC-5BB4-F19C-BDB470B97124}"/>
              </a:ext>
            </a:extLst>
          </p:cNvPr>
          <p:cNvSpPr txBox="1"/>
          <p:nvPr/>
        </p:nvSpPr>
        <p:spPr>
          <a:xfrm>
            <a:off x="662366" y="1804715"/>
            <a:ext cx="11171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případě pohonných hmot s biosložkou a aditivy je třeba stanovit emisní faktor (EF) na základě skutečného obsahu uhlíku = je třeba udělat vážený průměr EF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fosilní složky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(benzin),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biosložky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bioethanol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aditiv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(výpočet vážených průměrů bude probíhat mimo roční výkaz emisí)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aditiva budou používány stejné hodnoty jako pro palivo, do kterého jsou přimíchávána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Výsledný EF se je tzv. předběžným EF a dále se upraví o podíl biomasy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stanovení podílu biomasy použít úroveň 3b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108AD6-45FD-5257-AA68-020C8882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5A22C3-B593-44E5-CA6D-AD4BDFABA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7" y="4626037"/>
            <a:ext cx="8048625" cy="169545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14E13D-FDDC-527F-983B-EE3A1A60E541}"/>
              </a:ext>
            </a:extLst>
          </p:cNvPr>
          <p:cNvSpPr txBox="1"/>
          <p:nvPr/>
        </p:nvSpPr>
        <p:spPr bwMode="auto">
          <a:xfrm>
            <a:off x="7036251" y="3789369"/>
            <a:ext cx="48778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Jen ilustrační příklad, hodnoty pro výpočet budou zveřejněny v tabulce Národní inventury 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C4E92BA-5965-EC74-0F93-DC6825553DDA}"/>
              </a:ext>
            </a:extLst>
          </p:cNvPr>
          <p:cNvCxnSpPr>
            <a:cxnSpLocks/>
          </p:cNvCxnSpPr>
          <p:nvPr/>
        </p:nvCxnSpPr>
        <p:spPr bwMode="auto">
          <a:xfrm flipH="1">
            <a:off x="5387054" y="4251034"/>
            <a:ext cx="4088118" cy="4265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9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BC4CFC-2CAB-AED8-097C-B76A03A0044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41AEBE19-09EE-D1F6-D101-A8B2E3BBD1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Příklady výpočtů emisí – plynná a pevná paliva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EA1F783-177B-C249-344F-D615E416863C}"/>
              </a:ext>
            </a:extLst>
          </p:cNvPr>
          <p:cNvSpPr txBox="1"/>
          <p:nvPr/>
        </p:nvSpPr>
        <p:spPr>
          <a:xfrm>
            <a:off x="662366" y="1361875"/>
            <a:ext cx="1117167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Množství v kWh spalného tepla se převede na TJ výhřevnosti pomocí matematického převodu (1MWh = 3,6 GJ) a poměru spalného tepla vůči výhřevnosti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Hodnota v TJ se vynásobí relevantním podílem a EF zveřejněným v tabulce hodnot Národní inventury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</a:rPr>
              <a:t>U pevných paliv měřených v tunách stačí vynásobit výhřevností, relevantním podílem a EF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0FB6F39-2271-069A-8B22-ED719ACA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B785974-F661-96CF-F9E4-4E30C1C7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171" y="2813870"/>
            <a:ext cx="7532645" cy="12302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1DFE6A-2D07-6FBD-52DC-5D58C9D40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447" y="5033523"/>
            <a:ext cx="6564092" cy="9497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85FB22-7288-AD2C-F6F7-8253ED388180}"/>
              </a:ext>
            </a:extLst>
          </p:cNvPr>
          <p:cNvSpPr txBox="1"/>
          <p:nvPr/>
        </p:nvSpPr>
        <p:spPr bwMode="auto">
          <a:xfrm>
            <a:off x="9728933" y="4190849"/>
            <a:ext cx="21896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Jen ilustrační příklad, hodnoty pro výpočet budou zveřejněny v tabulce Národní inventury 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4F136D1-916D-A109-0C98-4EB6172F487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91673" y="3979033"/>
            <a:ext cx="4037260" cy="5349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6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A5DDC-215A-261E-A33C-4A55D5AB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283C6E6-8C0D-4E53-DB12-154B3346F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E4433B81-093A-BF18-8C06-4AC5B40B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072810"/>
            <a:ext cx="5943599" cy="701748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List E – Palivové toky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B26441-EA4E-9CD1-140D-9AEFA65E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3E3157-E5D3-F8FF-C737-FCBF890C5AC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0A4348B-571F-A65E-6FF6-DF60EACFE8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7"/>
            <a:ext cx="8277592" cy="815235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E.1.a) – Metody určení množství propuštěného (=dodaného) množství paliva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1EA74C0-661F-B2BD-D88C-B5348C35B4D1}"/>
              </a:ext>
            </a:extLst>
          </p:cNvPr>
          <p:cNvSpPr txBox="1"/>
          <p:nvPr/>
        </p:nvSpPr>
        <p:spPr>
          <a:xfrm>
            <a:off x="598572" y="1719654"/>
            <a:ext cx="1117167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Použita by měla být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možnost a), tedy metody v souladu s režimem ETD/ED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Metoda měření množství dodaného paliva, které už používáte pro daňové účely (spotřební daň u kapalných paliv; ekologické daně - daň z plynu a daň z pevných paliv)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Stejná použitá metoda nemusí znamenat stejné výsledky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= v ETS2 je relevantní veškeré dodané množství, např. na osvobození od daně nebo daňové výjimky se nehledí (v ETS2 jsou výjimky jen pro některé sektory, viz určení relevantního podílu)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Použití metod v souladu s režimem ETD/ED je bráno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jako nejvyšší úroveň přesnosti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D53670-31B1-7BB4-6B89-6EDE5F15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00AE8-CFC8-1870-F233-B1F3F4E3B5E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56EFDEBC-0AF6-EEA4-D1AA-6BDD249741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- Relevantní podíl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EA012B-338A-023D-2711-4FEF9BE7ADC9}"/>
              </a:ext>
            </a:extLst>
          </p:cNvPr>
          <p:cNvSpPr txBox="1"/>
          <p:nvPr/>
        </p:nvSpPr>
        <p:spPr>
          <a:xfrm>
            <a:off x="598572" y="1719654"/>
            <a:ext cx="111716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Musí být vybrána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použitá úroveň přesnosti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metoda pro určení relevantního podílu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použijete jinou úroveň přesnosti, než nabízí systém jako požadovanou,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doplňte zdůvodnění do bodu d) (</a:t>
            </a:r>
            <a:r>
              <a:rPr lang="cs-CZ" b="1" u="sng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iii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(např. metoda podle vyšší úrovně není k dispozici, technická neproveditelnost nebo nepřiměřené náklady)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bodě (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iv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popište, jak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metoda na určení relevantního podílu funguje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tedy jakým způsobem zjistíte kategorii koncového spotřebitele paliva a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uveďte jeho kategorii dle CRF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(viz další slide)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A4A15D-3D84-5B1B-A9AF-491AAABF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0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11219DD-B336-6186-22B3-C8BC63A6CE3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A8B1F52-A152-DB51-D2E2-C36603F8F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- Relevantní podíl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BF666A-4B83-1A9A-A69C-17906184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6D08AEB-561A-329B-CE9D-591386B4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53" y="2093819"/>
            <a:ext cx="6882093" cy="41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E95755-B47F-E729-1108-4BCC542C3CD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DB97795-CC17-3C20-9165-FB24E03C60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- Relevantní podíl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D29E3FF-E053-1ED1-8479-4EB40154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8342AC-B6F7-3BB2-2B55-F09143D01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267" y="1754468"/>
            <a:ext cx="80105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E80D4F-AAD3-8BE9-024A-62B7D048E8C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C2D6D47-FA07-3BE4-8EF9-0A6F345FC6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- Relevantní podíl – CRF kategorie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438CFE-7887-FEB5-29CA-B78ADA151E1C}"/>
              </a:ext>
            </a:extLst>
          </p:cNvPr>
          <p:cNvSpPr txBox="1"/>
          <p:nvPr/>
        </p:nvSpPr>
        <p:spPr>
          <a:xfrm>
            <a:off x="728842" y="5636533"/>
            <a:ext cx="111716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Vyplníte alespoň kategorii podle levého sloupce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pokud neznáte koncové spotřebitele podle podrobnějšího dělení ve sloupci pravém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65C4962-C698-A51A-ECC4-281CF2D1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75AF7C-1405-DF39-80D4-122EB81F1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338262"/>
            <a:ext cx="103822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1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9" y="636494"/>
            <a:ext cx="6253862" cy="504330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Metody na určení relevantního podílu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2017784" y="1420758"/>
            <a:ext cx="101742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D1C549E-FCB7-3B26-54EA-05292C69C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00866"/>
              </p:ext>
            </p:extLst>
          </p:nvPr>
        </p:nvGraphicFramePr>
        <p:xfrm>
          <a:off x="643120" y="2591608"/>
          <a:ext cx="10905760" cy="247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4396">
                  <a:extLst>
                    <a:ext uri="{9D8B030D-6E8A-4147-A177-3AD203B41FA5}">
                      <a16:colId xmlns:a16="http://schemas.microsoft.com/office/drawing/2014/main" val="4230239497"/>
                    </a:ext>
                  </a:extLst>
                </a:gridCol>
                <a:gridCol w="4081315">
                  <a:extLst>
                    <a:ext uri="{9D8B030D-6E8A-4147-A177-3AD203B41FA5}">
                      <a16:colId xmlns:a16="http://schemas.microsoft.com/office/drawing/2014/main" val="977857855"/>
                    </a:ext>
                  </a:extLst>
                </a:gridCol>
                <a:gridCol w="5470049">
                  <a:extLst>
                    <a:ext uri="{9D8B030D-6E8A-4147-A177-3AD203B41FA5}">
                      <a16:colId xmlns:a16="http://schemas.microsoft.com/office/drawing/2014/main" val="3380391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Úroveň přesnosti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Název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181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Fyzické rozlišení palivových toků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Založeno na fyzickém rozlišení toků paliv, například přímé měření v potrubí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Lze doložit, že koneční spotřebitelé nespadají do ETS2: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Například napojení jen na určité typy spotřebitelů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Možnost kombinace se spotřebitelským řetězcem (prohlášení)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8579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Chemické rozlišení paliv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Dokládání na základě zákonných, technických nebo ekonomických možností použití, které mohou být doloženy chemickými vlastnostmi paliva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5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Daňové značení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Značení dle směrnice 95/60/ES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474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Použití informace z ověřeného emisního výkazu provozovatele ETS1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Spotřeba na účely ETS1 stanovena pomocí informace z ověřeného emisního výkazu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3997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4C2FB3F0-F02C-D887-7250-DBA3389FBED3}"/>
              </a:ext>
            </a:extLst>
          </p:cNvPr>
          <p:cNvSpPr txBox="1"/>
          <p:nvPr/>
        </p:nvSpPr>
        <p:spPr>
          <a:xfrm>
            <a:off x="6671038" y="5313367"/>
            <a:ext cx="48778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Dodavatel má přímé smluvní ujednání se zařízením ETS1 a obdrží od něj informaci z jeho ročního výkazu emisí o tom, na jaký účel palivo spotřeboval (ETS1 účel x jiný)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884EE-E160-A26D-DF2E-809782D42D5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9109959" y="4944140"/>
            <a:ext cx="0" cy="3692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B8C14B-2D05-8F91-09F0-12D34DED91D7}"/>
              </a:ext>
            </a:extLst>
          </p:cNvPr>
          <p:cNvSpPr txBox="1"/>
          <p:nvPr/>
        </p:nvSpPr>
        <p:spPr bwMode="auto">
          <a:xfrm>
            <a:off x="8921656" y="1431773"/>
            <a:ext cx="283284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Např. dodavatel plynu je schopný fyzicky, že na potrubí a určitá měřidla jsou napojeni jen domácnosti nebo jiný typ zákazníků, např. průmyslové areály apod.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439A75-73C5-B7BF-3A68-F4743BC30651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8452129" y="2447436"/>
            <a:ext cx="1885951" cy="5359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D21F356-127D-C8A8-D9AB-3C2DC6BB636E}"/>
              </a:ext>
            </a:extLst>
          </p:cNvPr>
          <p:cNvSpPr txBox="1"/>
          <p:nvPr/>
        </p:nvSpPr>
        <p:spPr bwMode="auto">
          <a:xfrm>
            <a:off x="2510597" y="5544199"/>
            <a:ext cx="185844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Např. u leteckých paliv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45906FB-74CF-7A37-DD08-8C467491420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3439819" y="4101681"/>
            <a:ext cx="2785950" cy="14425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FE30831-CEE3-4C66-104B-FB430AC4BB67}"/>
              </a:ext>
            </a:extLst>
          </p:cNvPr>
          <p:cNvSpPr txBox="1"/>
          <p:nvPr/>
        </p:nvSpPr>
        <p:spPr bwMode="auto">
          <a:xfrm>
            <a:off x="4367326" y="6083006"/>
            <a:ext cx="185844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Barvení paliv, u nás lodní doprava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6BF8B1F-5E27-55F4-E1A5-80DC698E9CAA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5296548" y="4497355"/>
            <a:ext cx="1193237" cy="1585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91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8" y="663388"/>
            <a:ext cx="6555117" cy="477436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Metody na určení relevantního podílu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757322" y="1422159"/>
            <a:ext cx="101742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Úroveň přesnosti 2: </a:t>
            </a: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C5EF282-D851-7C50-FBEB-D77E63484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837"/>
              </p:ext>
            </p:extLst>
          </p:nvPr>
        </p:nvGraphicFramePr>
        <p:xfrm>
          <a:off x="1742141" y="2644140"/>
          <a:ext cx="8707718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6272">
                  <a:extLst>
                    <a:ext uri="{9D8B030D-6E8A-4147-A177-3AD203B41FA5}">
                      <a16:colId xmlns:a16="http://schemas.microsoft.com/office/drawing/2014/main" val="3558397640"/>
                    </a:ext>
                  </a:extLst>
                </a:gridCol>
                <a:gridCol w="2286466">
                  <a:extLst>
                    <a:ext uri="{9D8B030D-6E8A-4147-A177-3AD203B41FA5}">
                      <a16:colId xmlns:a16="http://schemas.microsoft.com/office/drawing/2014/main" val="2988570339"/>
                    </a:ext>
                  </a:extLst>
                </a:gridCol>
                <a:gridCol w="5144980">
                  <a:extLst>
                    <a:ext uri="{9D8B030D-6E8A-4147-A177-3AD203B41FA5}">
                      <a16:colId xmlns:a16="http://schemas.microsoft.com/office/drawing/2014/main" val="107010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Úroveň přesnosti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Název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4105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„Spotřebitelský řetězec“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Řetězec dohledatelných smluvních ujednání a faktur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Dokumentace začíná od konečného spotřebitele dodavatelským řetězcem až k dodavateli paliva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Koneční spotřebitelé sami prohlašují, zda je spotřeba mimo oblast působnosti ETS2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86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Značkování a barvení (národní)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Stejné jako úroveň 3 daňové značení, ale upravené pouze na národní úrovni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028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Nepřímé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Použití nepřímé korelace, která umožňuje rozlišování na úrovni jednotlivých spotřebitelů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92449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4442FF6-0A3D-9A9A-1FF2-F78A97FC09E9}"/>
              </a:ext>
            </a:extLst>
          </p:cNvPr>
          <p:cNvSpPr txBox="1"/>
          <p:nvPr/>
        </p:nvSpPr>
        <p:spPr bwMode="auto">
          <a:xfrm>
            <a:off x="6053696" y="1796306"/>
            <a:ext cx="48778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Např. využití čestného prohlášení zákazníka o spotřebě plynu na zemědělské účely nebo prohlášení a speciálního povolení pro účely, kdy se palivo nespaluje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499B666-03CA-863D-6CFD-6BEB77C4EAAF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8492617" y="2442637"/>
            <a:ext cx="0" cy="7347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F32D92-6C4D-23A7-C84E-8669065804D2}"/>
              </a:ext>
            </a:extLst>
          </p:cNvPr>
          <p:cNvSpPr txBox="1"/>
          <p:nvPr/>
        </p:nvSpPr>
        <p:spPr bwMode="auto">
          <a:xfrm>
            <a:off x="6828019" y="5466837"/>
            <a:ext cx="273361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Barvená nafta pro lodní dopravu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6BB6868-6576-8898-5C20-94A0C77A3195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V="1">
            <a:off x="8194824" y="4625163"/>
            <a:ext cx="0" cy="8416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4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37118"/>
            <a:ext cx="632025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525627" y="2098110"/>
            <a:ext cx="80710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Zopakování, kdy vzniká povinnost v ETS2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Nejčastější chyby při vyplnění MP a vybrané části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Podání a formulář žádosti o povolení k dodávání paliv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02304C-0CBE-4D8D-83B0-BE42B19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4896" y="2098110"/>
            <a:ext cx="2521080" cy="1606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5B7777-0476-4529-A640-1B1060FD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96724" y="3677672"/>
            <a:ext cx="339742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2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6353099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E.1.d) Metody na určení relevantního podílu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757322" y="1440866"/>
            <a:ext cx="1017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Nejnižší úroveň přesnosti 1: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 použití standardní hodnoty vždy preferována hodnota 1 = vše v ETS2, nižší je za určitých podmínek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nejsou k dispozici metody podle vyšších úrovní přesnosti, je možné použít nižší přesnosti včetně standardní hodnoty 1 (=palivový tok do ETS2), je třeba toto zdůvodnění v MP uvést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2436933-890D-7B4A-0102-08EC6CFC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61191"/>
              </p:ext>
            </p:extLst>
          </p:nvPr>
        </p:nvGraphicFramePr>
        <p:xfrm>
          <a:off x="1293906" y="2982440"/>
          <a:ext cx="960418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1431">
                  <a:extLst>
                    <a:ext uri="{9D8B030D-6E8A-4147-A177-3AD203B41FA5}">
                      <a16:colId xmlns:a16="http://schemas.microsoft.com/office/drawing/2014/main" val="3466799725"/>
                    </a:ext>
                  </a:extLst>
                </a:gridCol>
                <a:gridCol w="2616435">
                  <a:extLst>
                    <a:ext uri="{9D8B030D-6E8A-4147-A177-3AD203B41FA5}">
                      <a16:colId xmlns:a16="http://schemas.microsoft.com/office/drawing/2014/main" val="891320171"/>
                    </a:ext>
                  </a:extLst>
                </a:gridCol>
                <a:gridCol w="5056322">
                  <a:extLst>
                    <a:ext uri="{9D8B030D-6E8A-4147-A177-3AD203B41FA5}">
                      <a16:colId xmlns:a16="http://schemas.microsoft.com/office/drawing/2014/main" val="1318181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Úroveň přesnosti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Název metody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674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Standardní hodnota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Vše vykázáno jako v ETS2, pokud nelze použít jiná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875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Standardní hodnota nižší než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dirty="0"/>
                        <a:t>Jen za splnění určitých podmínek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5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57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9" y="779087"/>
            <a:ext cx="7199364" cy="521416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Relevantní podíl – co není v ETS2?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62688A3-C5C6-BFCB-EF8B-7316B1C163DF}"/>
              </a:ext>
            </a:extLst>
          </p:cNvPr>
          <p:cNvGrpSpPr/>
          <p:nvPr/>
        </p:nvGrpSpPr>
        <p:grpSpPr>
          <a:xfrm>
            <a:off x="1187817" y="2664965"/>
            <a:ext cx="2850777" cy="2499567"/>
            <a:chOff x="1125065" y="2153846"/>
            <a:chExt cx="2850777" cy="2499567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3EC2B-7CD1-AEFE-B862-7E79BCBF9729}"/>
                </a:ext>
              </a:extLst>
            </p:cNvPr>
            <p:cNvSpPr txBox="1"/>
            <p:nvPr/>
          </p:nvSpPr>
          <p:spPr>
            <a:xfrm>
              <a:off x="1716737" y="2544214"/>
              <a:ext cx="1667435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Zařízení ETS1</a:t>
              </a:r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438042C8-6487-692C-A973-47F88B58DBC1}"/>
                </a:ext>
              </a:extLst>
            </p:cNvPr>
            <p:cNvSpPr txBox="1"/>
            <p:nvPr/>
          </p:nvSpPr>
          <p:spPr bwMode="auto">
            <a:xfrm>
              <a:off x="1716737" y="3230369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Armáda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3CB0F4E-B4EB-0EED-D91D-6914D796B62F}"/>
                </a:ext>
              </a:extLst>
            </p:cNvPr>
            <p:cNvSpPr txBox="1"/>
            <p:nvPr/>
          </p:nvSpPr>
          <p:spPr bwMode="auto">
            <a:xfrm>
              <a:off x="1716736" y="3565447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Letecké PHM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65A92D1C-96E8-91BA-0BC6-148AD49E2D59}"/>
                </a:ext>
              </a:extLst>
            </p:cNvPr>
            <p:cNvSpPr txBox="1"/>
            <p:nvPr/>
          </p:nvSpPr>
          <p:spPr bwMode="auto">
            <a:xfrm>
              <a:off x="1716735" y="3916524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Železnice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858D8C2-1777-6397-6729-A014AD624BB1}"/>
                </a:ext>
              </a:extLst>
            </p:cNvPr>
            <p:cNvSpPr txBox="1"/>
            <p:nvPr/>
          </p:nvSpPr>
          <p:spPr bwMode="auto">
            <a:xfrm>
              <a:off x="1716737" y="2879292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Nespalovaná paliva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BCE5C1-4F9D-6900-38DB-F4B100D5FCCA}"/>
                </a:ext>
              </a:extLst>
            </p:cNvPr>
            <p:cNvSpPr txBox="1"/>
            <p:nvPr/>
          </p:nvSpPr>
          <p:spPr bwMode="auto">
            <a:xfrm>
              <a:off x="1716735" y="4284081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Lodě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FE4557C7-702F-0934-1F7C-4DEC94FBA704}"/>
                </a:ext>
              </a:extLst>
            </p:cNvPr>
            <p:cNvSpPr txBox="1"/>
            <p:nvPr/>
          </p:nvSpPr>
          <p:spPr bwMode="auto">
            <a:xfrm>
              <a:off x="1125065" y="2153846"/>
              <a:ext cx="2850777" cy="408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Dodavatel kapalných paliv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235A600-5D71-999B-7C9F-75D9932C9BEF}"/>
              </a:ext>
            </a:extLst>
          </p:cNvPr>
          <p:cNvGrpSpPr/>
          <p:nvPr/>
        </p:nvGrpSpPr>
        <p:grpSpPr>
          <a:xfrm>
            <a:off x="4648749" y="2664965"/>
            <a:ext cx="3358063" cy="2130235"/>
            <a:chOff x="4601610" y="2153846"/>
            <a:chExt cx="3358063" cy="2130235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6D7C85D-E439-D32B-8BA4-F643F9E3C184}"/>
                </a:ext>
              </a:extLst>
            </p:cNvPr>
            <p:cNvSpPr txBox="1"/>
            <p:nvPr/>
          </p:nvSpPr>
          <p:spPr bwMode="auto">
            <a:xfrm>
              <a:off x="5082012" y="2544214"/>
              <a:ext cx="1667435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Zařízení ETS1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2B0376C8-8CFF-46A4-E634-08841D6B004D}"/>
                </a:ext>
              </a:extLst>
            </p:cNvPr>
            <p:cNvSpPr txBox="1"/>
            <p:nvPr/>
          </p:nvSpPr>
          <p:spPr bwMode="auto">
            <a:xfrm>
              <a:off x="5082009" y="2881148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Nespalovaná paliva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07B7EE5-B864-B7DA-6BDE-C15240186DCD}"/>
                </a:ext>
              </a:extLst>
            </p:cNvPr>
            <p:cNvSpPr txBox="1"/>
            <p:nvPr/>
          </p:nvSpPr>
          <p:spPr bwMode="auto">
            <a:xfrm>
              <a:off x="5082009" y="3247593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Armáda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20E4687E-E372-6CCE-6221-4C0119A54280}"/>
                </a:ext>
              </a:extLst>
            </p:cNvPr>
            <p:cNvSpPr txBox="1"/>
            <p:nvPr/>
          </p:nvSpPr>
          <p:spPr bwMode="auto">
            <a:xfrm>
              <a:off x="5082009" y="3598244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Železnice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052AA1E9-0DDB-75EF-31E6-993DEF124954}"/>
                </a:ext>
              </a:extLst>
            </p:cNvPr>
            <p:cNvSpPr txBox="1"/>
            <p:nvPr/>
          </p:nvSpPr>
          <p:spPr bwMode="auto">
            <a:xfrm>
              <a:off x="5082009" y="3914749"/>
              <a:ext cx="2877664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Zemědělství a lesnictví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B4B111D9-F346-1BE1-E936-A3C4526ABFAE}"/>
                </a:ext>
              </a:extLst>
            </p:cNvPr>
            <p:cNvSpPr txBox="1"/>
            <p:nvPr/>
          </p:nvSpPr>
          <p:spPr bwMode="auto">
            <a:xfrm>
              <a:off x="4601610" y="2153846"/>
              <a:ext cx="3119085" cy="408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Dodavatel plynných paliv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8F64D0A-CCB9-5773-5356-91C68540D209}"/>
              </a:ext>
            </a:extLst>
          </p:cNvPr>
          <p:cNvGrpSpPr/>
          <p:nvPr/>
        </p:nvGrpSpPr>
        <p:grpSpPr>
          <a:xfrm>
            <a:off x="8377989" y="2646710"/>
            <a:ext cx="3119085" cy="1094778"/>
            <a:chOff x="8346463" y="2153846"/>
            <a:chExt cx="3119085" cy="1094778"/>
          </a:xfrm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3F3C8328-9046-8417-00B4-F90496BD939E}"/>
                </a:ext>
              </a:extLst>
            </p:cNvPr>
            <p:cNvSpPr txBox="1"/>
            <p:nvPr/>
          </p:nvSpPr>
          <p:spPr bwMode="auto">
            <a:xfrm>
              <a:off x="8807828" y="2879292"/>
              <a:ext cx="1667435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Zařízení ETS1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678C39FB-DD49-3CD3-715A-ED16FF74116B}"/>
                </a:ext>
              </a:extLst>
            </p:cNvPr>
            <p:cNvSpPr txBox="1"/>
            <p:nvPr/>
          </p:nvSpPr>
          <p:spPr bwMode="auto">
            <a:xfrm>
              <a:off x="8807830" y="2544214"/>
              <a:ext cx="2196353" cy="369332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Nespalovaná paliva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ED489B23-03E5-41E5-E94F-D09045D6831F}"/>
                </a:ext>
              </a:extLst>
            </p:cNvPr>
            <p:cNvSpPr txBox="1"/>
            <p:nvPr/>
          </p:nvSpPr>
          <p:spPr bwMode="auto">
            <a:xfrm>
              <a:off x="8346463" y="2153846"/>
              <a:ext cx="3119085" cy="4086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Dodavatel pevných paliv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8B4970-7460-E3D8-9542-E2A9D1AD26BC}"/>
              </a:ext>
            </a:extLst>
          </p:cNvPr>
          <p:cNvSpPr txBox="1"/>
          <p:nvPr/>
        </p:nvSpPr>
        <p:spPr>
          <a:xfrm>
            <a:off x="1497106" y="1653714"/>
            <a:ext cx="919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/>
              <a:t>Přehled, které sektory a způsoby využití budou dodavatelé dle typu paliva vykazovat mimo ETS2 (s nulovými emisemi), vše ostatní bude vykazováno v rámci ETS2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77B228-BE6A-DB31-5DC1-E7402EAAF6E6}"/>
              </a:ext>
            </a:extLst>
          </p:cNvPr>
          <p:cNvSpPr txBox="1"/>
          <p:nvPr/>
        </p:nvSpPr>
        <p:spPr bwMode="auto">
          <a:xfrm>
            <a:off x="9139984" y="4741886"/>
            <a:ext cx="273361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Vyžadována metoda dle úrovně přesnosti 2a – spotřebitelský řetězec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919A942-CE29-C35D-6E40-3EED7D3AF524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10506789" y="3424665"/>
            <a:ext cx="298580" cy="13172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CC76AC7-AEB4-3FFA-5C4C-D2CBD88585EF}"/>
              </a:ext>
            </a:extLst>
          </p:cNvPr>
          <p:cNvSpPr txBox="1"/>
          <p:nvPr/>
        </p:nvSpPr>
        <p:spPr bwMode="auto">
          <a:xfrm>
            <a:off x="264458" y="5636533"/>
            <a:ext cx="16674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Vyžadována metoda dle úrovně přesnosti 2a – spotřebitelský řetězec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B6C89375-9534-D99B-9BDE-DBA8622CCE62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V="1">
            <a:off x="1098176" y="3545678"/>
            <a:ext cx="681310" cy="20908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D21F2EF8-9728-F4BC-8985-4668FAE33186}"/>
              </a:ext>
            </a:extLst>
          </p:cNvPr>
          <p:cNvCxnSpPr>
            <a:cxnSpLocks/>
            <a:stCxn id="14" idx="0"/>
            <a:endCxn id="20" idx="3"/>
          </p:cNvCxnSpPr>
          <p:nvPr/>
        </p:nvCxnSpPr>
        <p:spPr bwMode="auto">
          <a:xfrm flipH="1" flipV="1">
            <a:off x="7325501" y="3576933"/>
            <a:ext cx="3181288" cy="11649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6765851B-6B25-783A-A86B-BB09B0E4DEC5}"/>
              </a:ext>
            </a:extLst>
          </p:cNvPr>
          <p:cNvCxnSpPr>
            <a:cxnSpLocks/>
            <a:stCxn id="14" idx="0"/>
            <a:endCxn id="26" idx="3"/>
          </p:cNvCxnSpPr>
          <p:nvPr/>
        </p:nvCxnSpPr>
        <p:spPr bwMode="auto">
          <a:xfrm flipH="1" flipV="1">
            <a:off x="8006812" y="4610534"/>
            <a:ext cx="2499977" cy="1313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4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49F476-8584-002D-C50C-7B9FA8FE64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20CBE99-14D0-2DDC-38A7-11B2FA765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7235602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E.1.e) a f) Výpočtové faktory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A60A586-30E0-CBDF-BDDF-60488ED8F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24257E-B44E-F4CF-EFCF-65A705376B2F}"/>
              </a:ext>
            </a:extLst>
          </p:cNvPr>
          <p:cNvSpPr txBox="1"/>
          <p:nvPr/>
        </p:nvSpPr>
        <p:spPr>
          <a:xfrm>
            <a:off x="757322" y="1440866"/>
            <a:ext cx="101742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bodu E.1.e)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uvést použité úrovně přesnosti: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nejčastěji 2a –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standardní hodnoty z Národní inventury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(u standardních komerčních paliv a paliv ekvivalentních dle čl. 75k nebo dodavatelů kategorie 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Případně 3 –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laboratorní analýzy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(ostatní paliva u dodavatelů kategorie B)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Případně 1 –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standardní hodnoty podle přílohy VI (MRR)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(dodavatelé s nízkými emisemi – do 1000 tCO2 / ročně)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bodu E.1.f)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uvést jednotku a odkaz na zdroj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hodnoty (</a:t>
            </a: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zdroje hodnot je třeba si nejprve vytvořit v bodu D.1.c, neplatí u laboratorních analýz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), v případě použití přesnosti 2a ale neuvádějte konkrétní standardní hodnoty = ty se mohou každý rok měnit a bylo by tak nutné měnit monitorovací plán, uvádí se jen zdroj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2025EE-CCC9-7DFA-11F9-867F2C7ADA7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13D311-325D-4601-3360-4275E27A08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9447174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E.1.e) a f) Výpočtové faktory – Jednotkový konverzní faktor (UCF)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35CEB0E-6217-15D6-76C3-281CB56C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BA41FD9-0D5A-C39B-9C1C-BB79C8070A38}"/>
              </a:ext>
            </a:extLst>
          </p:cNvPr>
          <p:cNvSpPr txBox="1"/>
          <p:nvPr/>
        </p:nvSpPr>
        <p:spPr>
          <a:xfrm>
            <a:off x="757322" y="1440866"/>
            <a:ext cx="1017421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Záleží, v jakých jednotkách propuštěné (dodané) množství paliva měříte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Např. pokud jde o </a:t>
            </a: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kapalná paliva v litrech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Nejprve je třeba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převést pomocí hustoty litry na t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poté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pomocí výhřevnosti převést na energii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pomocí emisního faktoru na emise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= v tomto případě bude UCF výhřevnost uvedená v tabulce Národní inventury a v popisu výpočtu musí být informace o tom, že používáte i hustotu paliva pro převod z litrů na t a její zdroj ( v jednání, že hustoty zveřejní CHMI)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např. měříte propuštěné (dodané</a:t>
            </a: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množství paliva v kWh spalného tepla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 třeba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převést kWh na energii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 poté ještě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pomocí poměru NCV/GCV převést energii spalného tepla na energii výhřevnosti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 až poté použít emisní faktor = UCF by byl převod z kWh na energii, v popisu výpočtu dále uvést, že je dále tato hodnota ještě převedena ze spalného tepla podle hodnoty, kterou zveřejní CHMI v tabulce Národní inventury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1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5C4DA4-4395-D1B0-654E-CF2B7A5113B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F978B4D-4236-014D-B32F-A012C44E0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7235602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E.1.e) a f) Výpočtové faktory 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589B1F-B0F3-4AE7-0EB9-FDF99A487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A58ED30-2820-D40C-D745-CB8164D7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76" y="1403350"/>
            <a:ext cx="5889524" cy="20256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2424D1-FC28-9B12-50B9-EBABC2FA2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19" y="3429000"/>
            <a:ext cx="6453239" cy="32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88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F9A57F-BDC9-B76F-5939-7862B2909D4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A5E97F5-5B43-8365-0F38-63D30436A8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7" y="661986"/>
            <a:ext cx="8244393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E.1.e) a f) Výpočtové faktory – využití laboratorních analýz 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86651A3-2272-9E8F-26DE-0294C5AB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967D51-51C2-D6C9-01F8-F7EC9DC7A6CF}"/>
              </a:ext>
            </a:extLst>
          </p:cNvPr>
          <p:cNvSpPr txBox="1"/>
          <p:nvPr/>
        </p:nvSpPr>
        <p:spPr>
          <a:xfrm>
            <a:off x="757322" y="1440866"/>
            <a:ext cx="1017421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 možné využít laboratorní analýzy, které Vám dá k dispozici Vás dodavatel, např. výrobce paliva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je ale potřeba splnit veškeré požadavky, jako když odběry vzorků provádíte sami, tedy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prokázat, že jsou splněny podmínky podle čl. 32 – 35 nařízení Komise 2018/2066 „MRR“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tedy zejména: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písemných postupech (část D.3 monitorovacího plánu) dostatečně popsat postupy laboratorních analýz včetně odkazů na příslušné dokumenty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Přiložit nebo popsat plán odběru vzorků ke schválení. Můžete tedy buď přiložit jako přílohu plán odběru vzorků, v monitorovacím plánu uvést stručný popis a odkaz na tento dokument a nebo postup bez externí přílohy popsat přímo v monitorovacím plánu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Analýzy bude provádět akreditovaná laboratoř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Četnost analýz bude splňovat minimálně četnost uvedenou v příloze VII nařízení Komise 2018/2066 „MRR“.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75887C-C4BF-69BC-77C9-9D7F09B874E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2B24551-C9AB-FB2D-5AD9-B280494ED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7" y="661986"/>
            <a:ext cx="8244393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E.1.e) a f) Výpočtové faktory – využití laboratorních analýz 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5F87052-6789-77DF-D5BC-C5A95F8B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B06D09A-CE5B-0123-6EA5-BBF4D9190F5F}"/>
              </a:ext>
            </a:extLst>
          </p:cNvPr>
          <p:cNvSpPr txBox="1"/>
          <p:nvPr/>
        </p:nvSpPr>
        <p:spPr>
          <a:xfrm>
            <a:off x="757322" y="1440866"/>
            <a:ext cx="1017421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Jestliže se na Vás povinnost analýz vztahuje, můžete je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A) provádět z vlastních vzorků a akreditované laboratoři a předložit vlastní plán odběru vzorků, nebo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B) využít s úrovní přesnosti 3 údaje od dodavatele, pokud palivo analyzuje způsobem odpovídajícím úrovni přesnosti 3 a poskytne Vám popis postupu a odběru vzorků</a:t>
            </a:r>
          </a:p>
          <a:p>
            <a:pPr>
              <a:lnSpc>
                <a:spcPct val="150000"/>
              </a:lnSpc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C03042-5FE0-B27A-856A-29D7A9E32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15367" y="3269470"/>
            <a:ext cx="7858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200E-2263-46ED-CD69-C130B848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963FF7E-5D74-E431-70A2-D6DE9F3C2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DE5533-EAAE-D6BE-8AEB-8D46D2F9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072810"/>
            <a:ext cx="5943599" cy="701748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List F – Řízení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3176E07-BB07-228F-A720-C67C3E25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8E096F-AE6E-46D1-0DFE-520D4CDA5C1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97618DA1-461F-D24D-92AC-6CB37FFE73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7235602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List F - Řízení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8246A9-36A1-514D-AC65-3290CF8D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9C66611-61F2-5810-05B8-A4C9179DF7B0}"/>
              </a:ext>
            </a:extLst>
          </p:cNvPr>
          <p:cNvSpPr txBox="1"/>
          <p:nvPr/>
        </p:nvSpPr>
        <p:spPr>
          <a:xfrm>
            <a:off x="757322" y="1440866"/>
            <a:ext cx="101742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Odkaz na postup zde znamená odkaz na Váš interní dokument, který pro monitorování emisí máte zpracovaný nebo zpracujete – tyto „písemné postupy“ nejsou součástí MP, ale mají být k dispozici na vyžádání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takový interní dokument zpracovávat nebudete, požadované postupy popište přímo v MP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8CB09A-B0C6-572A-6AB3-E471DC62F4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3CF0592-91CF-24B4-40A5-4E409A8C3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661986"/>
            <a:ext cx="7235602" cy="478838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F.1.d) – Zpráva o zlepšení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0987B83-823E-3544-2066-4946EE0C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791236-D162-10DE-E4EB-F1EDC4D5E6D6}"/>
              </a:ext>
            </a:extLst>
          </p:cNvPr>
          <p:cNvSpPr txBox="1"/>
          <p:nvPr/>
        </p:nvSpPr>
        <p:spPr>
          <a:xfrm>
            <a:off x="757322" y="1440866"/>
            <a:ext cx="101742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subjekty kategorie A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každých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5 let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subjekty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kategorie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 každé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3 roky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subjekty, které používají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standardní hodnotu pro relevantní podíl do 31. července 2026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Zprávu o zlepšení musí subjekt také podat, pokud ověřovatel ve své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ověřovací zprávě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uvede zjištěné nedostatky nebo doporučení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37118"/>
            <a:ext cx="8342966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EU ETS2 – moment vzniku povinnosti – co je „dodání“ paliv?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CEA807-ED42-3374-0FF6-3836E3283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08294" y="2257899"/>
            <a:ext cx="6526704" cy="3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7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9" y="709127"/>
            <a:ext cx="7078066" cy="489753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Zjednodušení pro dodavatele s nízkými emisemi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36024" y="2056686"/>
            <a:ext cx="1027340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 dodavatele s nízkými emisemi (&lt; 1 000 tCO2 za rok), je zde několik zjednodušení: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Úroveň přesnosti 1 umožněna pro stanovení množství propuštěného paliva a všech výpočtových faktorů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Žádné posouzení rizik při podávání MP ke schválení</a:t>
            </a: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36AED5-1CED-3E8B-27BF-03B6E587E41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C1FF6897-9915-CEBC-5BF7-5C9EEE9F7A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09127"/>
            <a:ext cx="7078066" cy="489753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Přílohy monitorovacího plánu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3128508-3541-536D-37DF-116F493E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036AFC-08E2-154B-C544-FC71554FDB01}"/>
              </a:ext>
            </a:extLst>
          </p:cNvPr>
          <p:cNvSpPr txBox="1"/>
          <p:nvPr/>
        </p:nvSpPr>
        <p:spPr>
          <a:xfrm>
            <a:off x="636024" y="2056686"/>
            <a:ext cx="10273402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Přiloženo musí být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posouzení rizik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(výjimka jen pro dodavatele s nízkými emisemi – do 1000 t CO2 /rok)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Přiložte do konce roku 2024, bez této přílohy nemůže být MP schválen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Schéma palivových toků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máte paliva rozdělena na více palivových toků, přiložte jednoduché schéma, ze kterého bude zřejmé, jaké druhy paliv, jakými prostředky a kterým sektorům dodáváte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Případně další soubory, na které odkazujete v monitorovacím plánu</a:t>
            </a: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0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66138" y="746449"/>
            <a:ext cx="8004199" cy="45243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ETS Reporting </a:t>
            </a:r>
            <a:r>
              <a:rPr lang="cs-CZ" sz="2400" dirty="0" err="1">
                <a:solidFill>
                  <a:schemeClr val="bg1"/>
                </a:solidFill>
                <a:cs typeface="Arial" panose="020B0604020202020204" pitchFamily="34" charset="0"/>
              </a:rPr>
              <a:t>Tool</a:t>
            </a: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 – portál pro předkládání dokumentů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AE7AE12-37DA-1732-1097-D873F070B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34" y="1850834"/>
            <a:ext cx="10094795" cy="392461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052961-4D34-F3EC-D74B-029BCA5624A3}"/>
              </a:ext>
            </a:extLst>
          </p:cNvPr>
          <p:cNvSpPr txBox="1"/>
          <p:nvPr/>
        </p:nvSpPr>
        <p:spPr>
          <a:xfrm>
            <a:off x="10113465" y="497774"/>
            <a:ext cx="1843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Pokud vytvoříte návrh monitorovacího plánu, MŽP ho neuvidí dokud nezaškrtnete tuto možnost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DAF837D-E48B-8DFC-5D5D-2C32D8DB196A}"/>
              </a:ext>
            </a:extLst>
          </p:cNvPr>
          <p:cNvCxnSpPr/>
          <p:nvPr/>
        </p:nvCxnSpPr>
        <p:spPr>
          <a:xfrm flipH="1">
            <a:off x="9507894" y="1586204"/>
            <a:ext cx="942392" cy="138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48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43E29-7593-2790-B242-CB2A0523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4508B14B-F2F4-9254-DE18-E269F30D2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EC57E26C-6B63-55E3-A0D1-2FFFDB8C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507" y="3133429"/>
            <a:ext cx="4738986" cy="591139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Závěr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E79B289-AEDF-F780-4649-83FA22BB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9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01817F5-3D19-9864-D518-E46D1B3C72B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A7B4207-A0F6-F7A8-35AF-A16553A706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 bude vypadat žádost o povolení a jak ji podat?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C9129D1-B7F7-5243-B6B3-38B3079EE54E}"/>
              </a:ext>
            </a:extLst>
          </p:cNvPr>
          <p:cNvSpPr txBox="1"/>
          <p:nvPr/>
        </p:nvSpPr>
        <p:spPr>
          <a:xfrm>
            <a:off x="598572" y="1719654"/>
            <a:ext cx="1117167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 internetových stránkách bude k dispozici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formulář žádosti o vydání povolení k dodávání paliv</a:t>
            </a: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 žádostí dodavatel přiloží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vygenerovaný monitorovací plán z ERT portálu ve formátu PDF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všechny relevantní přílohy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které do ERT nahrává (posouzení rizik, schéma palivových toků)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Žádost bude možné podat až ode dne účinnosti novely zákona č. 383/2012 Sb.,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- MŽP bude informovat, až se tak stane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Vyplněnou žádost s veškerými přílohami zašlete datovou schránkou Ministerstvu životního prostředí, odboru politiky ochrany klimatu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AC8B6D-427D-E592-AB00-98414C25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4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BA5518-436C-C1E2-49A3-F71F3B86319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7E8ADC0B-6010-1EEB-041E-7EF48356E6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09127"/>
            <a:ext cx="7078066" cy="489753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Změny monitorovacího plánu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A75CF0-5A22-E63D-3EDC-2ACD7DCF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16CBE1F-B392-9B66-4D59-19ED25F9B3CD}"/>
              </a:ext>
            </a:extLst>
          </p:cNvPr>
          <p:cNvSpPr txBox="1"/>
          <p:nvPr/>
        </p:nvSpPr>
        <p:spPr>
          <a:xfrm>
            <a:off x="636024" y="2056686"/>
            <a:ext cx="1027340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Monitorovací plány je možné měnit, je to živý dokument a bude se jistě především v prvních letech fungování ETS2 aktualizovat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Přesto nezbytné již teď mít plán v co největší kvalitě – usnadní to i podání ročního výkazu emisí = v ERT bude možné automaticky přenést některá data z MP do AER </a:t>
            </a: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70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DD834-F81D-CAD4-DD58-CA74CB72B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77F7B394-1E61-3295-EDF7-693E3B6F7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5B39C0-0199-65AA-163D-BA12D8D7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93" y="3133429"/>
            <a:ext cx="7049386" cy="591139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Ukázka formuláře žádosti o povolení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620025-A479-33AD-A5A4-51B1AE1F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59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507" y="3133429"/>
            <a:ext cx="4738986" cy="591139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Prostor na dotazy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AA0861B-9969-31AB-AEEF-B74E3A5602C1}"/>
              </a:ext>
            </a:extLst>
          </p:cNvPr>
          <p:cNvSpPr txBox="1"/>
          <p:nvPr/>
        </p:nvSpPr>
        <p:spPr bwMode="auto">
          <a:xfrm>
            <a:off x="1550776" y="3871387"/>
            <a:ext cx="9090447" cy="69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Napište prosím do chatu své dotazy, po 5 minutové přestávce některé zodpovíme, zbylé odpovíme písemně v dokumentu nejčastějších otázek a odpovědí. </a:t>
            </a:r>
          </a:p>
        </p:txBody>
      </p:sp>
    </p:spTree>
    <p:extLst>
      <p:ext uri="{BB962C8B-B14F-4D97-AF65-F5344CB8AC3E}">
        <p14:creationId xmlns:p14="http://schemas.microsoft.com/office/powerpoint/2010/main" val="3614213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3BBACD-00BB-474E-8D8B-17D31800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406" y="2173168"/>
            <a:ext cx="8081187" cy="110741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A1773E-C350-487B-83C5-CA629173129F}"/>
              </a:ext>
            </a:extLst>
          </p:cNvPr>
          <p:cNvSpPr/>
          <p:nvPr/>
        </p:nvSpPr>
        <p:spPr>
          <a:xfrm>
            <a:off x="0" y="4831925"/>
            <a:ext cx="12192000" cy="202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6F7DFB-6167-4775-928F-4C0E74F3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37" y="-229008"/>
            <a:ext cx="1369909" cy="136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7B8126-6D71-4B2F-87FB-AF152B0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" y="4999460"/>
            <a:ext cx="946163" cy="946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7DA739-C9DD-46AB-B725-246BD4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105994"/>
            <a:ext cx="808903" cy="80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7979CC-6853-4764-AA13-E9F7E3D0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0" y="5076533"/>
            <a:ext cx="856953" cy="8569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8D0D8D-E422-4B12-9053-9CB5C7A9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940170"/>
            <a:ext cx="856953" cy="8569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B6FB25A-13F2-4708-AD5A-59BD0451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" y="5877732"/>
            <a:ext cx="856953" cy="85695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7E0778-20B4-41D1-8400-BBCECB0B28DA}"/>
              </a:ext>
            </a:extLst>
          </p:cNvPr>
          <p:cNvSpPr txBox="1"/>
          <p:nvPr/>
        </p:nvSpPr>
        <p:spPr>
          <a:xfrm>
            <a:off x="1343956" y="5320344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98C851-983E-44EE-B5BD-44AEA22B39DB}"/>
              </a:ext>
            </a:extLst>
          </p:cNvPr>
          <p:cNvSpPr txBox="1"/>
          <p:nvPr/>
        </p:nvSpPr>
        <p:spPr>
          <a:xfrm>
            <a:off x="6518182" y="5293310"/>
            <a:ext cx="11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mzpcr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366A44-BD26-451D-A8E8-9B1C7AD82B00}"/>
              </a:ext>
            </a:extLst>
          </p:cNvPr>
          <p:cNvSpPr txBox="1"/>
          <p:nvPr/>
        </p:nvSpPr>
        <p:spPr>
          <a:xfrm>
            <a:off x="9298943" y="5287875"/>
            <a:ext cx="2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ministerstvo_zp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806F83-234A-44CE-BEE8-FCB04B7FD471}"/>
              </a:ext>
            </a:extLst>
          </p:cNvPr>
          <p:cNvSpPr txBox="1"/>
          <p:nvPr/>
        </p:nvSpPr>
        <p:spPr>
          <a:xfrm>
            <a:off x="1335647" y="6121541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3B1EE-F8AE-46E2-B493-8FDA78EE2FD3}"/>
              </a:ext>
            </a:extLst>
          </p:cNvPr>
          <p:cNvSpPr txBox="1"/>
          <p:nvPr/>
        </p:nvSpPr>
        <p:spPr>
          <a:xfrm>
            <a:off x="6518182" y="6159217"/>
            <a:ext cx="3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ministerstvozivotnihoprostredi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4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D5FE37-02D7-6B79-E66E-45439347CC5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D849E1A-7D4A-6AF4-9785-B63344D0F5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Moment vzniku povinnosti – kapalná paliva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95D5E4-76A4-449C-DCAF-31A2209141FA}"/>
              </a:ext>
            </a:extLst>
          </p:cNvPr>
          <p:cNvSpPr txBox="1"/>
          <p:nvPr/>
        </p:nvSpPr>
        <p:spPr>
          <a:xfrm>
            <a:off x="662366" y="1804715"/>
            <a:ext cx="111716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Uvedení do volného daňového oběhu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– VDO  (daňový sklad, oprávněný příjemce)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daňový sklad (DS) dodá palivo jinému DS, nedochází k propuštění do VDO = nevzniká povinnost v ETS2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Vlastní spotřeba paliv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– povinnost v ETS2 vzniká jen v případě, že jde o palivo, které ještě nebylo uvolněno do VDO jiným dodavatelem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např. v rámci areálu používám naftu, která již byla uvolněna do VDO, do ETS2 toto množství nezahrnuji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jako daňový sklad nebo oprávněný příjemce sám spotřebuji dosud neuvolněné palivo, zahrnuji toto množství do ETS2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Zahrnuto musí být veškeré uvolněné nebo spotřebované množství = nebere se ohled na daňové osvobození nebo výjimky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5B2E78-CD01-3A2B-E362-6141C2E3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2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01E8D9-8B70-01F0-8994-28DA6947B4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5AD4E7E-A2E9-27F9-2F8B-31BF82DA3F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Moment vzniku povinnosti – plynná a pevná paliva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ECC27F-D605-3068-3DA5-BCB9BDCCF116}"/>
              </a:ext>
            </a:extLst>
          </p:cNvPr>
          <p:cNvSpPr txBox="1"/>
          <p:nvPr/>
        </p:nvSpPr>
        <p:spPr>
          <a:xfrm>
            <a:off x="662366" y="1804715"/>
            <a:ext cx="1117167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Dodání konečnému spotřebiteli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(dle zákona č. 261/2007 Sb., tedy osobě, která není držitelem povolení k nabytí plynu/pevného paliva bez daně)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Např. pokud jako uhelný sklad, který je držitelem 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povolení k nabytí pevných paliv bez daně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dodám palivo jinému skladu v režimu bez daně, který je také držitel tohoto povolení, nedochází k dodání konečnému spotřebiteli = nevzniká povinnost v ETS2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Vlastní spotřeba paliv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– povinnost v ETS2 vzniká jen v případě, že jde o palivo, které ještě nebylo dodáno konečnému spotřebiteli jiným dodavatelem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Zahrnuto musí být veškeré dodané nebo spotřebované množství = nebere se ohled na daňové osvobození nebo výjimky</a:t>
            </a: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72BF45C-0057-F870-B5A5-75CCDEDD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866" y="2674088"/>
            <a:ext cx="5943599" cy="1509824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Vyplnění monitorovacího plánu – vybrané části, nejčastější chyby a co doplnit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AE8A-BCBB-7267-BA99-343AD22A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C18A847-7165-48CF-B4D0-7EF81668C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4334" y="1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65C70E5-0ABA-B6FF-B9AF-25F0C2C9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008038"/>
            <a:ext cx="5943599" cy="649562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List B – identifikace subjektu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81DDDAD-30A3-A864-2928-D890861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292AEE-503D-B2A3-790A-4E767DB7EA6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CA095C2B-64B2-6898-2E8D-D145A5871E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B.2 – Identifikace subjektu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E3A5D6-BA40-DEC4-39EC-A7DE2D1B4AC3}"/>
              </a:ext>
            </a:extLst>
          </p:cNvPr>
          <p:cNvSpPr txBox="1"/>
          <p:nvPr/>
        </p:nvSpPr>
        <p:spPr>
          <a:xfrm>
            <a:off x="662366" y="1804715"/>
            <a:ext cx="111716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Doplňte číslo pro účely spotřebních daní (nebo daně z plynu, daně z pevných paliv)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Doplnění je možné v sekci Můj profil – Organizace - Upravit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20EC33-182F-AEBD-4F0F-0CBCF3478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8898C9-1781-C605-FF88-D6420C21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78" y="2832035"/>
            <a:ext cx="3343275" cy="895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268E09-F875-3CCA-1A44-791D8128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22" y="4205372"/>
            <a:ext cx="10004385" cy="13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23732</TotalTime>
  <Words>2957</Words>
  <Application>Microsoft Office PowerPoint</Application>
  <PresentationFormat>Širokoúhlá obrazovka</PresentationFormat>
  <Paragraphs>425</Paragraphs>
  <Slides>48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Barlow</vt:lpstr>
      <vt:lpstr>Barlow bold</vt:lpstr>
      <vt:lpstr>Arial</vt:lpstr>
      <vt:lpstr>Calibri</vt:lpstr>
      <vt:lpstr>Office Theme</vt:lpstr>
      <vt:lpstr>EU ETS2 – zpracování monitorovacího plánu</vt:lpstr>
      <vt:lpstr>Pravidla webináře</vt:lpstr>
      <vt:lpstr>Program</vt:lpstr>
      <vt:lpstr>EU ETS2 – moment vzniku povinnosti – co je „dodání“ paliv?</vt:lpstr>
      <vt:lpstr>Moment vzniku povinnosti – kapalná paliva</vt:lpstr>
      <vt:lpstr>Moment vzniku povinnosti – plynná a pevná paliva</vt:lpstr>
      <vt:lpstr>Vyplnění monitorovacího plánu – vybrané části, nejčastější chyby a co doplnit</vt:lpstr>
      <vt:lpstr>List B – identifikace subjektu</vt:lpstr>
      <vt:lpstr>B.2 – Identifikace subjektu</vt:lpstr>
      <vt:lpstr>List C – popis regulovaného subjektu (dodavatele paliv)</vt:lpstr>
      <vt:lpstr>C.1.a) – Popis subjektu</vt:lpstr>
      <vt:lpstr>C.1.b) – Schéma palivových toků</vt:lpstr>
      <vt:lpstr>C.1.c) a e) – Odhad ročních emisí</vt:lpstr>
      <vt:lpstr>C.3.a) – Palivové toky</vt:lpstr>
      <vt:lpstr>C.3.a) – Palivové toky</vt:lpstr>
      <vt:lpstr>Kategorie paliv – aktualizované informace</vt:lpstr>
      <vt:lpstr>List D – Metoda výpočtu emisí</vt:lpstr>
      <vt:lpstr>D.2.a) – Popis přístupu k monitorování emisí</vt:lpstr>
      <vt:lpstr>D.2.a) – Popis přístupu k monitorování emisí</vt:lpstr>
      <vt:lpstr>Příklady výpočtů emisí – kapalná paliva</vt:lpstr>
      <vt:lpstr>Příklady výpočtů emisí – plynná a pevná paliva</vt:lpstr>
      <vt:lpstr>List E – Palivové toky</vt:lpstr>
      <vt:lpstr>E.1.a) – Metody určení množství propuštěného (=dodaného) množství paliva</vt:lpstr>
      <vt:lpstr>E.1.d) - Relevantní podíl</vt:lpstr>
      <vt:lpstr>E.1.d) - Relevantní podíl</vt:lpstr>
      <vt:lpstr>E.1.d) - Relevantní podíl</vt:lpstr>
      <vt:lpstr>E.1.d) - Relevantní podíl – CRF kategorie</vt:lpstr>
      <vt:lpstr>E.1.d) Metody na určení relevantního podílu</vt:lpstr>
      <vt:lpstr>E.1.d) Metody na určení relevantního podílu</vt:lpstr>
      <vt:lpstr>E.1.d) Metody na určení relevantního podílu</vt:lpstr>
      <vt:lpstr>Relevantní podíl – co není v ETS2?</vt:lpstr>
      <vt:lpstr>E.1.e) a f) Výpočtové faktory</vt:lpstr>
      <vt:lpstr>E.1.e) a f) Výpočtové faktory – Jednotkový konverzní faktor (UCF)</vt:lpstr>
      <vt:lpstr>E.1.e) a f) Výpočtové faktory </vt:lpstr>
      <vt:lpstr>E.1.e) a f) Výpočtové faktory – využití laboratorních analýz </vt:lpstr>
      <vt:lpstr>E.1.e) a f) Výpočtové faktory – využití laboratorních analýz </vt:lpstr>
      <vt:lpstr>List F – Řízení</vt:lpstr>
      <vt:lpstr>List F - Řízení</vt:lpstr>
      <vt:lpstr>F.1.d) – Zpráva o zlepšení</vt:lpstr>
      <vt:lpstr>Zjednodušení pro dodavatele s nízkými emisemi</vt:lpstr>
      <vt:lpstr>Přílohy monitorovacího plánu</vt:lpstr>
      <vt:lpstr>ETS Reporting Tool – portál pro předkládání dokumentů</vt:lpstr>
      <vt:lpstr>Závěr</vt:lpstr>
      <vt:lpstr>Jak bude vypadat žádost o povolení a jak ji podat?</vt:lpstr>
      <vt:lpstr>Změny monitorovacího plánu</vt:lpstr>
      <vt:lpstr>Ukázka formuláře žádosti o povolení</vt:lpstr>
      <vt:lpstr>Prostor na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Svrčinová Veronika</dc:creator>
  <cp:lastModifiedBy>Jakub Žilák</cp:lastModifiedBy>
  <cp:revision>237</cp:revision>
  <cp:lastPrinted>2023-10-18T07:33:14Z</cp:lastPrinted>
  <dcterms:created xsi:type="dcterms:W3CDTF">2023-09-13T13:11:25Z</dcterms:created>
  <dcterms:modified xsi:type="dcterms:W3CDTF">2024-12-03T12:06:12Z</dcterms:modified>
</cp:coreProperties>
</file>