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sldIdLst>
    <p:sldId id="256" r:id="rId2"/>
    <p:sldId id="407" r:id="rId3"/>
    <p:sldId id="381" r:id="rId4"/>
    <p:sldId id="473" r:id="rId5"/>
    <p:sldId id="423" r:id="rId6"/>
    <p:sldId id="464" r:id="rId7"/>
    <p:sldId id="468" r:id="rId8"/>
    <p:sldId id="466" r:id="rId9"/>
    <p:sldId id="470" r:id="rId10"/>
    <p:sldId id="471" r:id="rId11"/>
    <p:sldId id="472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2" r:id="rId20"/>
    <p:sldId id="481" r:id="rId21"/>
    <p:sldId id="465" r:id="rId22"/>
    <p:sldId id="410" r:id="rId23"/>
    <p:sldId id="293" r:id="rId24"/>
  </p:sldIdLst>
  <p:sldSz cx="12192000" cy="6858000"/>
  <p:notesSz cx="6797675" cy="9926638"/>
  <p:embeddedFontLst>
    <p:embeddedFont>
      <p:font typeface="Barlow" panose="00000500000000000000" pitchFamily="2" charset="-18"/>
      <p:regular r:id="rId26"/>
      <p:bold r:id="rId27"/>
      <p:italic r:id="rId28"/>
      <p:boldItalic r:id="rId29"/>
    </p:embeddedFont>
    <p:embeddedFont>
      <p:font typeface="Barlow bold" panose="00000800000000000000" charset="-18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5F0"/>
    <a:srgbClr val="FFFFFF"/>
    <a:srgbClr val="DF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242" autoAdjust="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52C0-9A4D-4696-9B4A-9B6E934BC007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4EF8-F87A-4A44-B55E-31FF1509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23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31AE-A656-A2E0-A3D7-E179D31513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1464C-9913-EA7C-B8F7-D3EF62B2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B91E9-88D4-7C78-133A-6B08EA7CE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2889-70D3-3EDF-3925-44DED2F7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39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B937-D7CE-FEC5-0847-6ED1B32DAB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526D4-BA31-4DB7-FE5F-6F1CCEA0F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D7CFF-2F69-7339-47CE-E90B65560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B077F-A4F5-8ACD-74C4-4D38A9F09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82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926C-AAED-CBDC-EFB7-4F94E42DA3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3620C-7E52-67DD-C259-E9F412D7A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A10BE-0B21-47DB-AF4C-76E6B9EA2C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8653-5B05-5246-B7C4-500BE73A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1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C281-E1E5-9497-31D6-40BC09CECCE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6F9D1-5027-3AF6-E836-FE8ABA83A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663A5-F5AF-7A90-66F7-19C09DE87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53A24-598F-30A3-F31F-9F625A2A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76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3C1DE-60FC-E0AF-FC4E-1292FB6CFA7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4BBA3-0815-C15D-DED4-E6BAD7FD5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04BA4-AF5C-A920-233F-60731E9B6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C89E8-A24A-288A-B562-4E738738C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15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ED18A-90C4-5D1B-F714-43818799C1A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6AE5A-B7B2-1424-891F-A818C0D1E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982A1-9158-6FB6-46E9-E82DBD7AC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09AC-9B7A-16A2-22B5-AFD32533E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69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E9B6F-48F3-4A6F-E59C-65E394F6152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DDB93-B581-A7CA-1FF8-9D396AAFF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76243-4DC6-DC01-37D1-F2B95360A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121F2-2C78-37CB-0D14-55F06D984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59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BD3D-909C-9884-61DE-86ECAEDD48F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BC653-3AB7-622F-E304-3CDA3EDB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1A71E-98A1-E327-BB9F-15080E614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950C-90D3-B6A4-A990-86C8194A7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07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4DFC-B39E-7167-23D6-B30437D7A9C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A6CE8-34FB-6131-B874-3E27C7495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59628-5FA6-361A-6BEE-77178416E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784AE-A220-EB18-5B56-087672967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202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34B1-C32E-C024-0356-6A76A417547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A629F-467E-F001-21D9-2B076C9E1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A0C7C-1E63-D3C3-C513-B4F951927B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856FB-8D24-6FCB-E85D-64C78A6C3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20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173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89E-71ED-3E7B-5644-BE09DF61875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1209E-32B9-A03D-3A6D-865DD5CE8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F374C-111C-082D-DA2A-6360A71FB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CBC7-8B7A-BD65-3A16-2513B2E16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10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0A1A4-A643-3399-1FD2-4B517F34970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D0717-54E5-F6E2-1361-F19087BE7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E1E30-7A20-9C9F-9820-CD78EBF50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F3B9B-A55D-1124-0EEB-3793516C9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39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99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8A56-3E47-B4FB-C18A-190905556AD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502DF-3242-1295-4AF8-1219565D4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4375-99A4-A5D3-9C6F-5FC3FF36D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45410-C66C-6D10-5B30-B7F6E56FA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40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0A1A-5C8B-450A-E3FF-DF46B7824B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94222-5831-43E0-2AE9-1EF4653F7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274DE-DD7A-8086-EF05-DD57C5223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017D5-528E-FF80-5E14-555D3B733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016D-9F26-14C2-B19E-7DEE0BB0EA5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D3609-2E02-D90F-DB2F-7AF39C446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31C95-5891-5DD2-0652-0B1EE5AA9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3A0E-6C10-7AF7-7E25-4C4D976B5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4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B176-F10D-6508-5144-47F12522BC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9AA1D-FA9F-AEC9-7725-4582AB60A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91F07-FE38-9EF7-6263-CFC5B880F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9FB9-3349-3EBE-F3EB-47F1628AB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35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114D-AB4B-9588-AF51-64568D3BC6E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33ED8-3227-4834-356E-A9560647E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FC29C-4774-6E67-38FE-236F8B96D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82CB-D7B2-2E7F-29D6-3908897CE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2E0B-2997-4306-B922-01E94270ED7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68A6D-3A2F-52EB-6974-B75C84429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9CD9F-8E6E-2EFA-E96D-003838D0BB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8985-EABC-97A1-35A9-6A641A894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4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8C0C-CF60-484B-9E49-472574E04F8D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s-reporting.ec.europa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16DD6-FBC9-4BB2-8F5E-5175926E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070"/>
            <a:ext cx="9144000" cy="1525068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Barlow" panose="00000500000000000000" pitchFamily="2" charset="-18"/>
              </a:rPr>
              <a:t>EU ETS2 – Roční výkaz emisí za „historické“ emise roku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A79EEB-F377-4D51-B9B2-CBD96229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600"/>
            <a:ext cx="9144000" cy="1266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Jakub Žilák</a:t>
            </a:r>
          </a:p>
          <a:p>
            <a:r>
              <a:rPr lang="cs-CZ" dirty="0">
                <a:solidFill>
                  <a:schemeClr val="bg1"/>
                </a:solidFill>
              </a:rPr>
              <a:t>jakub.zilak@mzp.gov.cz</a:t>
            </a:r>
          </a:p>
          <a:p>
            <a:r>
              <a:rPr lang="cs-CZ" b="1" dirty="0">
                <a:solidFill>
                  <a:schemeClr val="bg1"/>
                </a:solidFill>
              </a:rPr>
              <a:t>Odbor politiky ochrany klimatu</a:t>
            </a:r>
          </a:p>
          <a:p>
            <a:r>
              <a:rPr lang="cs-CZ" b="1" dirty="0">
                <a:solidFill>
                  <a:schemeClr val="bg1"/>
                </a:solidFill>
              </a:rPr>
              <a:t>Oddělení obchodování s emisemi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76B0A1-696C-4184-9914-6693F9BA700D}"/>
              </a:ext>
            </a:extLst>
          </p:cNvPr>
          <p:cNvSpPr/>
          <p:nvPr/>
        </p:nvSpPr>
        <p:spPr>
          <a:xfrm>
            <a:off x="0" y="5311871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88601A-303F-46C0-B0C2-10C65016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7" y="4321751"/>
            <a:ext cx="3490225" cy="34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534F9A-78CB-71FE-228D-C9594119AE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C764D36-D4A8-C4C4-2DDE-D8BAC9F709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4478850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A. ID subjektu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2A9118-EFD1-EA36-63E2-4724AFC62A5C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Vyplníte základní údaje (příslušný orgán, adresa, kontaktní osoba).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4B66757-3344-AAC8-71F0-6CEC479E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705F253-5D1E-CD67-2AD3-AFA2AA4B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74" y="2413184"/>
            <a:ext cx="6361847" cy="25596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F7AAF7-D814-12A2-5325-766729FD5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40586" y="3820004"/>
            <a:ext cx="6083654" cy="27673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FD62B6A-97FF-0CBF-8834-BED8BB9F5043}"/>
              </a:ext>
            </a:extLst>
          </p:cNvPr>
          <p:cNvSpPr txBox="1"/>
          <p:nvPr/>
        </p:nvSpPr>
        <p:spPr bwMode="auto">
          <a:xfrm>
            <a:off x="7411444" y="2378964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Povolení bude vydávat MŽP.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3AE577-8711-10AA-D61E-3752D2726D97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4620126" y="2634353"/>
            <a:ext cx="2791318" cy="8683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362F58E-9D13-85CD-419D-8559B129492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6400800" y="2904153"/>
            <a:ext cx="4669984" cy="11568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38B2A6-2B79-F5EE-71BC-A0CD04ACBAE7}"/>
              </a:ext>
            </a:extLst>
          </p:cNvPr>
          <p:cNvSpPr txBox="1"/>
          <p:nvPr/>
        </p:nvSpPr>
        <p:spPr bwMode="auto">
          <a:xfrm>
            <a:off x="10147419" y="2393375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Tato část se tento rok nevyplňuje.</a:t>
            </a:r>
          </a:p>
        </p:txBody>
      </p:sp>
    </p:spTree>
    <p:extLst>
      <p:ext uri="{BB962C8B-B14F-4D97-AF65-F5344CB8AC3E}">
        <p14:creationId xmlns:p14="http://schemas.microsoft.com/office/powerpoint/2010/main" val="165691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60C583-8284-0123-A4E3-4CD872F621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79DC0E6C-98E5-EA03-F08F-58A786FBDE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B. Identifikace palivových toků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9FA827-C416-930D-88E1-625B19CAA124}"/>
              </a:ext>
            </a:extLst>
          </p:cNvPr>
          <p:cNvSpPr txBox="1"/>
          <p:nvPr/>
        </p:nvSpPr>
        <p:spPr>
          <a:xfrm>
            <a:off x="662366" y="1804715"/>
            <a:ext cx="1117167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72A9682-A6AA-F7E1-5670-3F5B0753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2FA5741-6916-936F-6E70-E16883C738E4}"/>
              </a:ext>
            </a:extLst>
          </p:cNvPr>
          <p:cNvSpPr txBox="1"/>
          <p:nvPr/>
        </p:nvSpPr>
        <p:spPr bwMode="auto">
          <a:xfrm>
            <a:off x="9677572" y="1840372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Vyplňte jako v monitorovacím plánu.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93876C-AF54-FF87-7A20-955664924FB2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9388" y="2351150"/>
            <a:ext cx="3864852" cy="499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041AA8-8465-C060-8E27-B0A194E3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73" y="1535700"/>
            <a:ext cx="5712330" cy="334201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986266B-AD01-3767-1472-DDE3F5738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83" y="3464169"/>
            <a:ext cx="6235882" cy="29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91EF00C-4744-B2F5-55A3-EE2F5A18EFC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0A44C4B-D83B-39FF-5C72-144FE55C45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B. Identifikace palivových toků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FEB8A4-36AE-40EE-2E0B-B7B2E3987C84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Vyplňte jako v monitorovacím plánu.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F4B4C44-ACC0-E32E-1CDC-2BB67887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67E432-A688-40BB-3F5B-717A8A00DE4C}"/>
              </a:ext>
            </a:extLst>
          </p:cNvPr>
          <p:cNvSpPr txBox="1"/>
          <p:nvPr/>
        </p:nvSpPr>
        <p:spPr bwMode="auto">
          <a:xfrm>
            <a:off x="8421368" y="536177"/>
            <a:ext cx="2693722" cy="2145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Palivové toky ideálně rozdělené nejen podle druhu paliva, ale také podle sektorů ETS2 x mimo ETS2 =</a:t>
            </a:r>
          </a:p>
          <a:p>
            <a:pPr algn="ctr"/>
            <a:r>
              <a:rPr lang="cs-CZ" sz="1200" dirty="0"/>
              <a:t> 1 metoda určení relevantního podílu na 1 palivový tok.</a:t>
            </a:r>
          </a:p>
          <a:p>
            <a:pPr algn="ctr"/>
            <a:endParaRPr lang="cs-CZ" sz="1200" dirty="0"/>
          </a:p>
          <a:p>
            <a:pPr algn="ctr"/>
            <a:r>
              <a:rPr lang="cs-CZ" sz="1200" dirty="0"/>
              <a:t>Např. pokud dodávám zemní plyn domácnostem, ale  mám zákazníky i jako provozovatele zařízení v ETS1, vytvořím 2 palivové toky.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4A4955-9643-2919-610F-C05137E3AA8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6849035" y="1608811"/>
            <a:ext cx="1572333" cy="921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2A93638B-5B1A-F21A-CD81-332607342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6" y="2530703"/>
            <a:ext cx="6421966" cy="21490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FB1F7EC-F94C-14D5-2AE7-F6003533C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08" y="3084974"/>
            <a:ext cx="5636521" cy="31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8181FF-87A2-F9A1-C624-C931C8D1A5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44DFF4E-8812-BDE2-C28F-993E19FD88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DE4418-7FE5-10D8-FD14-8681985EC311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Kapalná paliva: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88FA34-BBB6-E087-48D7-D7A9E69C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FBFD14-DB0D-3B61-AFBB-BC6CEF63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8" y="2600023"/>
            <a:ext cx="5959336" cy="24051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0CFDF81-29BC-EAC9-3D93-E1DC15FA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031" y="2932647"/>
            <a:ext cx="5563339" cy="373766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7A1FEC-B59C-1E0C-9F94-87C752119B19}"/>
              </a:ext>
            </a:extLst>
          </p:cNvPr>
          <p:cNvSpPr txBox="1"/>
          <p:nvPr/>
        </p:nvSpPr>
        <p:spPr bwMode="auto">
          <a:xfrm>
            <a:off x="9590015" y="1550355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Jednotkový konverzní faktor si vypočítáte mimo portál ERT samostatně (viz. další slide)</a:t>
            </a:r>
          </a:p>
          <a:p>
            <a:pPr algn="ctr"/>
            <a:r>
              <a:rPr lang="cs-CZ" sz="1200" dirty="0"/>
              <a:t>= (hustota * výhřevnost)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71F5E39-D21A-3FD1-693B-51B87CC3EF5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10624240" y="2469756"/>
            <a:ext cx="271430" cy="14573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14F239-3511-2EF1-16CB-FCC812799D96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A145EF0-174E-1F3D-33C9-30BC767C8A56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2375647" y="4043082"/>
            <a:ext cx="455951" cy="15087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6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A55533-0D88-A848-75A5-5455F4BDC0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1B2617-15F8-0794-D0C8-E8C2C77A38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D4A239-D7BA-39B9-87AB-234F87F921FD}"/>
              </a:ext>
            </a:extLst>
          </p:cNvPr>
          <p:cNvSpPr txBox="1"/>
          <p:nvPr/>
        </p:nvSpPr>
        <p:spPr>
          <a:xfrm>
            <a:off x="766132" y="1628507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Kapalná paliva: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B43039-1629-F5B1-3C3A-15C87D3C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EA69E6-1C28-EBC9-5F56-79840CD302E0}"/>
              </a:ext>
            </a:extLst>
          </p:cNvPr>
          <p:cNvSpPr txBox="1"/>
          <p:nvPr/>
        </p:nvSpPr>
        <p:spPr bwMode="auto">
          <a:xfrm>
            <a:off x="5845788" y="5405793"/>
            <a:ext cx="2814118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Vážené průměry = tyto hodnoty si vypočítáte mimo portál ERT a poté od AER v portálu doplníte. </a:t>
            </a:r>
          </a:p>
          <a:p>
            <a:pPr algn="ctr"/>
            <a:endParaRPr lang="cs-CZ" sz="1200" dirty="0"/>
          </a:p>
          <a:p>
            <a:pPr algn="ctr"/>
            <a:r>
              <a:rPr lang="cs-CZ" sz="1200" dirty="0"/>
              <a:t>Tyto hodnoty jsou zadány do výkazu emisí v příkladu na předchozím slidu.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DF032F-A48F-39AE-8878-68B28A7E9A4F}"/>
              </a:ext>
            </a:extLst>
          </p:cNvPr>
          <p:cNvSpPr txBox="1"/>
          <p:nvPr/>
        </p:nvSpPr>
        <p:spPr bwMode="auto">
          <a:xfrm>
            <a:off x="6696635" y="949661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Hustoty a výhřevnosti nejsou v tomto příkladě dle Národní inventury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DA55D40-9359-2088-5825-864D814B33F0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 flipH="1">
            <a:off x="6696635" y="1664750"/>
            <a:ext cx="1305655" cy="335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151118B3-A425-9C19-B6E1-56A9A7D08CC3}"/>
              </a:ext>
            </a:extLst>
          </p:cNvPr>
          <p:cNvSpPr txBox="1"/>
          <p:nvPr/>
        </p:nvSpPr>
        <p:spPr bwMode="auto">
          <a:xfrm>
            <a:off x="766132" y="4570590"/>
            <a:ext cx="4076967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U směsných paliv je třeba stanovit předběžný emisní faktor na základě skutečného obsahu uhlíku, který při spalování vstupuje do atmosféry, i s případnou biosložkou nebo aditivy. Postup bude takový, že je třeba určit emisní faktor pro každou tuto složku zvlášť a pak pomocí váženého průměru stanovit emisní faktor celé směsi. Pokud tedy např. jde o benzin s biosložkou a aditivy, je třeba udělat vážený průměr jednotlivých složek. To platí i pro podíl biomasy a UCF. 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2F2E220D-921C-89F6-A033-F4731AD6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2071790"/>
            <a:ext cx="11534775" cy="2038350"/>
          </a:xfrm>
          <a:prstGeom prst="rect">
            <a:avLst/>
          </a:prstGeom>
        </p:spPr>
      </p:pic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E5BD9BD8-2549-6EA0-90A7-60D4E10A79D4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6516303" y="3367196"/>
            <a:ext cx="736544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BFF51A56-D9B3-3803-A9C9-4C179430EA92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252847" y="3367196"/>
            <a:ext cx="901285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6921CF76-864B-6B08-BCD5-3BD6F1C72909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252847" y="3367196"/>
            <a:ext cx="96615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6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E5786A-E0D2-694B-DBD4-4C44470DFC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23A9B9-7030-D273-0F85-A0D5674C00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E43126-8D6D-6269-8DBE-A42D91DBDA64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8AC336C-26D3-AEE0-1122-A045303E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399FD-E786-5D95-D6F5-5E878ED03763}"/>
              </a:ext>
            </a:extLst>
          </p:cNvPr>
          <p:cNvSpPr txBox="1"/>
          <p:nvPr/>
        </p:nvSpPr>
        <p:spPr bwMode="auto">
          <a:xfrm>
            <a:off x="8212079" y="1780013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Jednotkový konverzní faktor si vypočítáte mimo portál ERT samostatně (viz. další slide)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4BDDBD-A17F-D346-F52D-222A9477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3" y="2399566"/>
            <a:ext cx="5846236" cy="23479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200B6E-DDE3-1A36-AFAA-AAE7EA9C3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953" y="3367899"/>
            <a:ext cx="5445493" cy="347438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83E6596-C7AF-26D5-7DDD-B3BB5314CC40}"/>
              </a:ext>
            </a:extLst>
          </p:cNvPr>
          <p:cNvCxnSpPr>
            <a:cxnSpLocks/>
          </p:cNvCxnSpPr>
          <p:nvPr/>
        </p:nvCxnSpPr>
        <p:spPr bwMode="auto">
          <a:xfrm flipH="1">
            <a:off x="9398704" y="2502085"/>
            <a:ext cx="175602" cy="1807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E7C9A0-F711-641B-1812-374BED7EF382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EF7450B-B68A-2C4D-E3DE-6AA0F4927619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2223247" y="3890682"/>
            <a:ext cx="608351" cy="16611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1102CA3-604F-2AEB-8288-B2A1EE791F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EFEAC1D-86CD-A3F4-4EE2-951FF4EB3E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6D77A8-8FE4-13C9-43DB-442D4414E3D0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EB3281-79F0-9002-46DD-596124B5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3EEF89-C158-09FC-6C2F-084AA4A5AB05}"/>
              </a:ext>
            </a:extLst>
          </p:cNvPr>
          <p:cNvSpPr txBox="1"/>
          <p:nvPr/>
        </p:nvSpPr>
        <p:spPr bwMode="auto">
          <a:xfrm>
            <a:off x="4877208" y="1742203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Převod ze spalného tepla na energii výhřevnosti (emisní faktor je vztažen k TJ výhřevnosti)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BD2427A-6FC6-06DA-2BEC-3CA2C524AA24}"/>
              </a:ext>
            </a:extLst>
          </p:cNvPr>
          <p:cNvSpPr txBox="1"/>
          <p:nvPr/>
        </p:nvSpPr>
        <p:spPr bwMode="auto">
          <a:xfrm>
            <a:off x="5460222" y="5813566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Tyto hodnoty vyplníte do výkazu emisí, předběžný EF dle Národní inventury a UCF dle tohoto výpočtu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4C9161-DEB4-F38E-BF74-14863AB7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76" y="3053004"/>
            <a:ext cx="9075027" cy="151867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3AE4B9C-95ED-DB26-BBB8-F719002FB7D1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5961330" y="2457292"/>
            <a:ext cx="221533" cy="7700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311FA30-E80F-8600-F4DB-D707F95C9DEB}"/>
              </a:ext>
            </a:extLst>
          </p:cNvPr>
          <p:cNvSpPr txBox="1"/>
          <p:nvPr/>
        </p:nvSpPr>
        <p:spPr bwMode="auto">
          <a:xfrm>
            <a:off x="2438215" y="5715716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Pro výkaz za 2024 můžete využít tuto hodnotu poměru NCV/GCV, dále se bude používat přesnější dle Národní inventury. 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7E3C499-A727-747B-D901-1EF27AD4AD2C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3743870" y="4249587"/>
            <a:ext cx="2246015" cy="14661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17D74D9-82E8-8236-5190-53B5AB0E81AD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3179607" y="4435902"/>
            <a:ext cx="3586270" cy="13776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451C241-AF59-CE77-3140-042598EF4C39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6765877" y="4405631"/>
            <a:ext cx="396923" cy="1407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36B8CB6-8EDA-5771-D41B-FF1E9B74481F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6765877" y="4405631"/>
            <a:ext cx="1138315" cy="1407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9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BBDBCB-C3E5-1044-CDA8-EEB96BB554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A5D6-96E5-C69E-76AD-1426F5C19E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6EC110-933B-99B0-D8F2-04721E9EDAE5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Hnědé uhlí: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E8774AB-6651-0EEA-B586-4721A88C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2B0A78-8A5B-D2C1-12F9-4CFC8A23CEE3}"/>
              </a:ext>
            </a:extLst>
          </p:cNvPr>
          <p:cNvSpPr txBox="1"/>
          <p:nvPr/>
        </p:nvSpPr>
        <p:spPr bwMode="auto">
          <a:xfrm>
            <a:off x="5961330" y="1451159"/>
            <a:ext cx="2611309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Hodnoty UCF a EF dle Národní inventury.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12BE8D-2D8C-7956-D677-82E779E9BD7E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F9B299-9987-4F92-FD95-1CC4BF23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69" y="2396690"/>
            <a:ext cx="5432578" cy="211090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B8514A9-97A8-0062-4B19-505DD67DBA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94965" y="3899647"/>
            <a:ext cx="536632" cy="1652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D0A187-87A1-BCB3-A760-AE14861C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45" y="3452144"/>
            <a:ext cx="4540795" cy="293720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AF7A22D-2BEF-35AF-0780-E80289D4C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26303" y="2389602"/>
            <a:ext cx="4965697" cy="884723"/>
          </a:xfrm>
          <a:prstGeom prst="rect">
            <a:avLst/>
          </a:prstGeom>
        </p:spPr>
      </p:pic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1F0F9F1-B26A-A42A-A6A7-574A92CB7EA2}"/>
              </a:ext>
            </a:extLst>
          </p:cNvPr>
          <p:cNvCxnSpPr>
            <a:cxnSpLocks/>
          </p:cNvCxnSpPr>
          <p:nvPr/>
        </p:nvCxnSpPr>
        <p:spPr bwMode="auto">
          <a:xfrm>
            <a:off x="7377953" y="1895800"/>
            <a:ext cx="1138518" cy="2317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8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B880C15-953A-65C6-57CD-161FC43AEC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90FDD310-45A7-9964-C036-83CA49D2A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D. Množství ETS1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49EB1-103C-A9E6-10EA-DCA857B1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5D75817-2F05-62D2-2374-5BB987C3725C}"/>
              </a:ext>
            </a:extLst>
          </p:cNvPr>
          <p:cNvSpPr txBox="1"/>
          <p:nvPr/>
        </p:nvSpPr>
        <p:spPr bwMode="auto">
          <a:xfrm>
            <a:off x="7112440" y="1713096"/>
            <a:ext cx="2611309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Tyto informace Vám musí sdělit provozovatel zařízení ETS1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B83C9A-C6A6-3F65-253D-1DAF9CB53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1" y="2315250"/>
            <a:ext cx="5795682" cy="25165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339991-4DDB-AB5C-029E-0FEAC6838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059" y="4194050"/>
            <a:ext cx="5486680" cy="1980436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CC004F9-4C78-6360-08ED-A689E5CAB01C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3048000" y="2223874"/>
            <a:ext cx="5370095" cy="1000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5A71D4C-FE14-0392-FE46-66BEDB10C090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8418095" y="2223874"/>
            <a:ext cx="1183105" cy="3092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12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A37698-375A-FC7F-D6EC-EE71107434C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3F5D28F-602F-43E0-0C6E-B4E156F22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5949061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F. Nástroj pro stanovení doby měření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BC536B1-9095-ADEB-4AF0-10D3102B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F8A0D2-419D-1558-51CB-0731B7A87171}"/>
              </a:ext>
            </a:extLst>
          </p:cNvPr>
          <p:cNvSpPr txBox="1"/>
          <p:nvPr/>
        </p:nvSpPr>
        <p:spPr bwMode="auto">
          <a:xfrm>
            <a:off x="8012931" y="2038076"/>
            <a:ext cx="2611309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nemáte přesné údaje (neproběhly všechny odečty), uvedete Váš nejlepší odhad. Za rok v dalším výkazu emisí uvedete skutečnou hodnotu a vypočítá se rozdíl (příští rok vykážete méně nebo více, podle toho jak vyjde skutečná spotřeba)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BB52D0-5804-97C0-F7CB-4F2A450A4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2" y="1520918"/>
            <a:ext cx="6174441" cy="34140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72B9E1-4568-554A-B144-9199DEA78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35" y="4819924"/>
            <a:ext cx="6773710" cy="1633217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E38FBB8-2DA4-7B9D-A3C3-99C0466DF82B}"/>
              </a:ext>
            </a:extLst>
          </p:cNvPr>
          <p:cNvCxnSpPr>
            <a:cxnSpLocks/>
          </p:cNvCxnSpPr>
          <p:nvPr/>
        </p:nvCxnSpPr>
        <p:spPr bwMode="auto">
          <a:xfrm flipH="1">
            <a:off x="2958353" y="2886102"/>
            <a:ext cx="5012948" cy="1357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5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37118"/>
            <a:ext cx="632025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Pravidla webináře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525627" y="2098110"/>
            <a:ext cx="8071096" cy="252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Všichni účastníci jsou ztlumeni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Webinář je nahráván a bude zveřejněn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Externí nahrávání videa není povoleno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Dotazy pište prosím do chatu až na konci webináře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Prezentaci a  záznam zveřejníme na našich webových stránkách, kde také najdete další materiály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02304C-0CBE-4D8D-83B0-BE42B19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4896" y="2098110"/>
            <a:ext cx="2521080" cy="1606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5B7777-0476-4529-A640-1B1060FD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96724" y="3677672"/>
            <a:ext cx="339742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7C7A94-3FD0-210B-E58F-29CC157D267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7C1C417-DDF7-5C98-1BC1-8583BF7F4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H. Souhrn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1CCDACF-F471-E60C-5466-14309B0C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2A29A4-A20F-EC76-EB38-6DC0D1A6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2" y="1364877"/>
            <a:ext cx="5620590" cy="39979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679D9A-C320-7F31-835B-ADE56D2DA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004" y="4179227"/>
            <a:ext cx="5251076" cy="2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4AE9EDA-C62A-93F8-3810-1E127E3225C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2334F6C-4BCD-5A4A-92AC-3B9EB1B8B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31384" y="332857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Podání Ročního výkazu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A1D578-F562-32F5-C184-207736FA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AD1648-3508-0F0A-C125-FBB850C9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03" y="980836"/>
            <a:ext cx="2142187" cy="56365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E13C0AA-F98C-01E4-4964-44D4FDA10490}"/>
              </a:ext>
            </a:extLst>
          </p:cNvPr>
          <p:cNvSpPr txBox="1"/>
          <p:nvPr/>
        </p:nvSpPr>
        <p:spPr bwMode="auto">
          <a:xfrm>
            <a:off x="8147685" y="4891947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Přiložit můžete například tabulky s pomocnými výpočty (výpočet vážených průměrů u směsných paliv)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B9A38F8-EBDE-8FDC-1338-957857A1A1FE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7642459" y="5351648"/>
            <a:ext cx="505226" cy="2848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690354-EBE9-9F09-27FC-049479A9E4EC}"/>
              </a:ext>
            </a:extLst>
          </p:cNvPr>
          <p:cNvSpPr txBox="1"/>
          <p:nvPr/>
        </p:nvSpPr>
        <p:spPr bwMode="auto">
          <a:xfrm>
            <a:off x="2477108" y="2383582"/>
            <a:ext cx="2611309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u žádného listu není zobrazen červený křížek a je tedy vše povinné vyplněné, můžete zprávu podat. Letos bez ověřovací zprávy.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318CD03-E45E-E908-AE4E-34ED93647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78" y="1719013"/>
            <a:ext cx="1771012" cy="363263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6C7F72A-68A5-F60E-066B-547A9D8FB18A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3782763" y="3507294"/>
            <a:ext cx="2030896" cy="12187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79840AF-08EC-6380-E53D-E7AB3FB334B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 flipV="1">
            <a:off x="2077453" y="3068855"/>
            <a:ext cx="1705310" cy="43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1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507" y="3133429"/>
            <a:ext cx="4738986" cy="591139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Prostor na dotazy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AA0861B-9969-31AB-AEEF-B74E3A5602C1}"/>
              </a:ext>
            </a:extLst>
          </p:cNvPr>
          <p:cNvSpPr txBox="1"/>
          <p:nvPr/>
        </p:nvSpPr>
        <p:spPr bwMode="auto">
          <a:xfrm>
            <a:off x="1550776" y="3871387"/>
            <a:ext cx="9090447" cy="69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Napište prosím do chatu své dotazy, po 5 minutové přestávce některé zodpovíme, zbylé odpovíme písemně v dokumentu nejčastějších otázek a odpovědí. </a:t>
            </a:r>
          </a:p>
        </p:txBody>
      </p:sp>
    </p:spTree>
    <p:extLst>
      <p:ext uri="{BB962C8B-B14F-4D97-AF65-F5344CB8AC3E}">
        <p14:creationId xmlns:p14="http://schemas.microsoft.com/office/powerpoint/2010/main" val="361421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3BBACD-00BB-474E-8D8B-17D31800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406" y="2173168"/>
            <a:ext cx="8081187" cy="110741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A1773E-C350-487B-83C5-CA629173129F}"/>
              </a:ext>
            </a:extLst>
          </p:cNvPr>
          <p:cNvSpPr/>
          <p:nvPr/>
        </p:nvSpPr>
        <p:spPr>
          <a:xfrm>
            <a:off x="0" y="4831925"/>
            <a:ext cx="12192000" cy="202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6F7DFB-6167-4775-928F-4C0E74F3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37" y="-229008"/>
            <a:ext cx="1369909" cy="136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7B8126-6D71-4B2F-87FB-AF152B0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" y="4999460"/>
            <a:ext cx="946163" cy="946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7DA739-C9DD-46AB-B725-246BD4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105994"/>
            <a:ext cx="808903" cy="80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7979CC-6853-4764-AA13-E9F7E3D0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0" y="5076533"/>
            <a:ext cx="856953" cy="8569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8D0D8D-E422-4B12-9053-9CB5C7A9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940170"/>
            <a:ext cx="856953" cy="8569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B6FB25A-13F2-4708-AD5A-59BD0451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" y="5877732"/>
            <a:ext cx="856953" cy="85695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7E0778-20B4-41D1-8400-BBCECB0B28DA}"/>
              </a:ext>
            </a:extLst>
          </p:cNvPr>
          <p:cNvSpPr txBox="1"/>
          <p:nvPr/>
        </p:nvSpPr>
        <p:spPr>
          <a:xfrm>
            <a:off x="1343956" y="5320344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98C851-983E-44EE-B5BD-44AEA22B39DB}"/>
              </a:ext>
            </a:extLst>
          </p:cNvPr>
          <p:cNvSpPr txBox="1"/>
          <p:nvPr/>
        </p:nvSpPr>
        <p:spPr>
          <a:xfrm>
            <a:off x="6518182" y="5293310"/>
            <a:ext cx="11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mzpcr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366A44-BD26-451D-A8E8-9B1C7AD82B00}"/>
              </a:ext>
            </a:extLst>
          </p:cNvPr>
          <p:cNvSpPr txBox="1"/>
          <p:nvPr/>
        </p:nvSpPr>
        <p:spPr>
          <a:xfrm>
            <a:off x="9298943" y="5287875"/>
            <a:ext cx="2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ministerstvo_zp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806F83-234A-44CE-BEE8-FCB04B7FD471}"/>
              </a:ext>
            </a:extLst>
          </p:cNvPr>
          <p:cNvSpPr txBox="1"/>
          <p:nvPr/>
        </p:nvSpPr>
        <p:spPr>
          <a:xfrm>
            <a:off x="1335647" y="6121541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3B1EE-F8AE-46E2-B493-8FDA78EE2FD3}"/>
              </a:ext>
            </a:extLst>
          </p:cNvPr>
          <p:cNvSpPr txBox="1"/>
          <p:nvPr/>
        </p:nvSpPr>
        <p:spPr>
          <a:xfrm>
            <a:off x="6518182" y="6159217"/>
            <a:ext cx="3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ministerstvozivotnihoprostredi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2768383" y="186742"/>
            <a:ext cx="5430205" cy="901803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Cyklus plnění povinností – termín pro první podání Ročního výkazu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7D5D51-291C-4851-8845-B0CAE0BB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 descr="Obsah obrázku skica, kruh, kresba, umění&#10;&#10;Popis byl vytvořen automaticky">
            <a:extLst>
              <a:ext uri="{FF2B5EF4-FFF2-40B4-BE49-F238E27FC236}">
                <a16:creationId xmlns:a16="http://schemas.microsoft.com/office/drawing/2014/main" id="{8F5F32C6-C876-5402-9777-DB927689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86" y="2027503"/>
            <a:ext cx="4081137" cy="40811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8D7EA5-F16C-327C-CDF5-394117F02A5B}"/>
              </a:ext>
            </a:extLst>
          </p:cNvPr>
          <p:cNvSpPr txBox="1"/>
          <p:nvPr/>
        </p:nvSpPr>
        <p:spPr>
          <a:xfrm>
            <a:off x="1282920" y="4378405"/>
            <a:ext cx="3315326" cy="1072634"/>
          </a:xfrm>
          <a:prstGeom prst="round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Zjišťování emisí</a:t>
            </a:r>
          </a:p>
          <a:p>
            <a:pPr algn="ctr"/>
            <a:r>
              <a:rPr lang="cs-CZ" sz="1400" dirty="0"/>
              <a:t>Od 1. ledna do 31. prosince roku t</a:t>
            </a:r>
          </a:p>
          <a:p>
            <a:pPr algn="ctr"/>
            <a:r>
              <a:rPr lang="cs-CZ" sz="1400" dirty="0"/>
              <a:t> </a:t>
            </a:r>
            <a:r>
              <a:rPr lang="cs-CZ" sz="1100" dirty="0"/>
              <a:t>(možno určit jiný termín pro oddělení monitorovacích období, viz. MRR)</a:t>
            </a:r>
            <a:endParaRPr lang="cs-CZ" sz="1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9040544-2541-DDC4-D7DA-CF2CC87A13F2}"/>
              </a:ext>
            </a:extLst>
          </p:cNvPr>
          <p:cNvSpPr txBox="1"/>
          <p:nvPr/>
        </p:nvSpPr>
        <p:spPr bwMode="auto">
          <a:xfrm>
            <a:off x="863643" y="1163496"/>
            <a:ext cx="2689293" cy="510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Poprvé v roce 2028 za emise z paliv dodaných během 2027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79AF0F7-4BA6-2316-C576-E77DF149FC31}"/>
              </a:ext>
            </a:extLst>
          </p:cNvPr>
          <p:cNvSpPr txBox="1"/>
          <p:nvPr/>
        </p:nvSpPr>
        <p:spPr bwMode="auto">
          <a:xfrm>
            <a:off x="7934947" y="5800382"/>
            <a:ext cx="2689293" cy="7150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Ověření auditorem až od 2026, výkaz v roce 2025 za historické emise 2024 být ověřený nemusí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3B7C624-5210-399C-0092-F7E1741F5827}"/>
              </a:ext>
            </a:extLst>
          </p:cNvPr>
          <p:cNvCxnSpPr/>
          <p:nvPr/>
        </p:nvCxnSpPr>
        <p:spPr>
          <a:xfrm>
            <a:off x="4295282" y="4517785"/>
            <a:ext cx="0" cy="949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D329ADD-074B-CB2D-0063-EE130FF25FF0}"/>
              </a:ext>
            </a:extLst>
          </p:cNvPr>
          <p:cNvGrpSpPr/>
          <p:nvPr/>
        </p:nvGrpSpPr>
        <p:grpSpPr>
          <a:xfrm>
            <a:off x="1270122" y="2079420"/>
            <a:ext cx="3315326" cy="1123712"/>
            <a:chOff x="1270122" y="2079420"/>
            <a:chExt cx="3315326" cy="1123712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153A334-D9DC-1CD5-096C-2ADD0A2D3769}"/>
                </a:ext>
              </a:extLst>
            </p:cNvPr>
            <p:cNvSpPr txBox="1"/>
            <p:nvPr/>
          </p:nvSpPr>
          <p:spPr bwMode="auto">
            <a:xfrm>
              <a:off x="1270122" y="2079420"/>
              <a:ext cx="3315326" cy="1123712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strike="sngStrike" dirty="0"/>
                <a:t>Vyřazení emisních povolenek</a:t>
              </a:r>
            </a:p>
            <a:p>
              <a:pPr algn="ctr"/>
              <a:r>
                <a:rPr lang="cs-CZ" sz="1400" dirty="0"/>
                <a:t>do 31. května roku t + 1</a:t>
              </a:r>
            </a:p>
            <a:p>
              <a:pPr algn="ctr"/>
              <a:r>
                <a:rPr lang="cs-CZ" sz="1400" dirty="0"/>
                <a:t>v počtu odpovídajícím množství emisí z dodaných paliv během roku t</a:t>
              </a:r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E1D73E9F-57CF-1A39-FAE1-E91F76F17E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6832" y="2142943"/>
              <a:ext cx="0" cy="1060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97BADCC-9844-DB0B-AE19-555F1F785621}"/>
              </a:ext>
            </a:extLst>
          </p:cNvPr>
          <p:cNvGrpSpPr/>
          <p:nvPr/>
        </p:nvGrpSpPr>
        <p:grpSpPr>
          <a:xfrm>
            <a:off x="7697328" y="2142943"/>
            <a:ext cx="3315326" cy="646986"/>
            <a:chOff x="7697328" y="2142943"/>
            <a:chExt cx="3315326" cy="646986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0B2F92F-B569-B263-CDE0-C13ADFBD5C37}"/>
                </a:ext>
              </a:extLst>
            </p:cNvPr>
            <p:cNvSpPr txBox="1"/>
            <p:nvPr/>
          </p:nvSpPr>
          <p:spPr bwMode="auto">
            <a:xfrm>
              <a:off x="7697328" y="2142943"/>
              <a:ext cx="3315326" cy="646986"/>
            </a:xfrm>
            <a:prstGeom prst="round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Podání ročního výkazu emisí</a:t>
              </a:r>
            </a:p>
            <a:p>
              <a:pPr algn="ctr"/>
              <a:r>
                <a:rPr lang="cs-CZ" sz="1400" dirty="0"/>
                <a:t>do 30. dubna roku t + 1</a:t>
              </a: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D6CAE6A-273C-DDC9-1100-A0E81CC0AB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4695" y="2142943"/>
              <a:ext cx="0" cy="6469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C83B74B-D26D-3DE5-73FD-9B2239346FDA}"/>
              </a:ext>
            </a:extLst>
          </p:cNvPr>
          <p:cNvGrpSpPr/>
          <p:nvPr/>
        </p:nvGrpSpPr>
        <p:grpSpPr>
          <a:xfrm>
            <a:off x="8055061" y="4497586"/>
            <a:ext cx="3315326" cy="953453"/>
            <a:chOff x="8055061" y="4497586"/>
            <a:chExt cx="3315326" cy="953453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F687471-02F3-6615-9C33-9B0035CE2C9D}"/>
                </a:ext>
              </a:extLst>
            </p:cNvPr>
            <p:cNvSpPr txBox="1"/>
            <p:nvPr/>
          </p:nvSpPr>
          <p:spPr bwMode="auto">
            <a:xfrm>
              <a:off x="8055061" y="4497586"/>
              <a:ext cx="3315326" cy="953453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Zpracování </a:t>
              </a:r>
              <a:r>
                <a:rPr lang="cs-CZ" b="1" strike="sngStrike" dirty="0"/>
                <a:t>a ověření </a:t>
              </a:r>
              <a:r>
                <a:rPr lang="cs-CZ" b="1" dirty="0"/>
                <a:t>ročního výkazu emisí</a:t>
              </a:r>
            </a:p>
            <a:p>
              <a:pPr algn="ctr"/>
              <a:r>
                <a:rPr lang="cs-CZ" sz="1400" dirty="0"/>
                <a:t>před 30. dubnem roku t + 1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6BEA62B8-71E7-C3E4-6B9F-BBF252AC1C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8588" y="4517785"/>
              <a:ext cx="0" cy="9332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400D679E-6EAC-01F0-38FB-36D964C54574}"/>
              </a:ext>
            </a:extLst>
          </p:cNvPr>
          <p:cNvCxnSpPr>
            <a:cxnSpLocks/>
          </p:cNvCxnSpPr>
          <p:nvPr/>
        </p:nvCxnSpPr>
        <p:spPr>
          <a:xfrm flipH="1" flipV="1">
            <a:off x="4295281" y="4992487"/>
            <a:ext cx="1069821" cy="458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806F4138-A8A4-08E2-2018-482218B19CBC}"/>
              </a:ext>
            </a:extLst>
          </p:cNvPr>
          <p:cNvCxnSpPr>
            <a:cxnSpLocks/>
          </p:cNvCxnSpPr>
          <p:nvPr/>
        </p:nvCxnSpPr>
        <p:spPr bwMode="auto">
          <a:xfrm flipV="1">
            <a:off x="7593756" y="4974312"/>
            <a:ext cx="604832" cy="222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6581E98-B34A-3AC3-1E72-27137461DE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192" y="2575249"/>
            <a:ext cx="598672" cy="214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2E2FE145-9CC3-3848-18C5-FE1E6879AC0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99176" y="2466436"/>
            <a:ext cx="435519" cy="323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044ECCD-7016-99CE-B27F-926AF5D3994C}"/>
              </a:ext>
            </a:extLst>
          </p:cNvPr>
          <p:cNvSpPr txBox="1"/>
          <p:nvPr/>
        </p:nvSpPr>
        <p:spPr>
          <a:xfrm>
            <a:off x="5350334" y="4852431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5AB7D7A-ED8F-7213-9E13-CFE4D744C59E}"/>
              </a:ext>
            </a:extLst>
          </p:cNvPr>
          <p:cNvSpPr txBox="1"/>
          <p:nvPr/>
        </p:nvSpPr>
        <p:spPr bwMode="auto">
          <a:xfrm>
            <a:off x="7079854" y="4852431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390862B-3940-CF2F-3462-B0FD8A41207E}"/>
              </a:ext>
            </a:extLst>
          </p:cNvPr>
          <p:cNvSpPr txBox="1"/>
          <p:nvPr/>
        </p:nvSpPr>
        <p:spPr bwMode="auto">
          <a:xfrm>
            <a:off x="7077562" y="2862706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4DF0F72-5EF4-342C-DA28-28CE269D81CB}"/>
              </a:ext>
            </a:extLst>
          </p:cNvPr>
          <p:cNvSpPr txBox="1"/>
          <p:nvPr/>
        </p:nvSpPr>
        <p:spPr bwMode="auto">
          <a:xfrm>
            <a:off x="5350335" y="2862706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6711B15E-7C21-4D94-E93B-0305D8A2D712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2208290" y="1674274"/>
            <a:ext cx="394951" cy="531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83E597A7-3A3A-861B-11A2-6136EC913DB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9279594" y="5369115"/>
            <a:ext cx="144020" cy="4312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557A20-435E-7C3E-AC75-91CDE778EE2C}"/>
              </a:ext>
            </a:extLst>
          </p:cNvPr>
          <p:cNvSpPr txBox="1"/>
          <p:nvPr/>
        </p:nvSpPr>
        <p:spPr>
          <a:xfrm>
            <a:off x="8512764" y="379155"/>
            <a:ext cx="3398325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 30. dubna 2025 podat první Roční výkaz emisí za paliva dodaná během roku 2024. Zjednodušený. 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0DC7B30-8B9C-6279-12F6-67EECF2E1A63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flipH="1">
            <a:off x="9354991" y="1707178"/>
            <a:ext cx="856936" cy="435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2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B10FD5-FEE7-90B4-51B2-F51E3D6809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21F6AE7-6659-AF0F-7A7D-15F088A040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8261956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Pravidla pro podání Ročního výkazu emisí za rok 2024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A51B8EC-ECBB-178F-92B1-AA0BD1F2A464}"/>
              </a:ext>
            </a:extLst>
          </p:cNvPr>
          <p:cNvSpPr txBox="1"/>
          <p:nvPr/>
        </p:nvSpPr>
        <p:spPr>
          <a:xfrm>
            <a:off x="662366" y="1595021"/>
            <a:ext cx="11171671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První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Roční výkaz emisí (AER)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 určitým způsobem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zjednodušený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Nevychází z postupů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které máte uvedeny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monitorovacím plánu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Tyto postupy použijete až pro AER v roce 2026.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Můžete použít nejnižší úrovně přesnosti bez odůvodnění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Např. dodavatelé uhlí nad 50 tis. tCO2 /rok nemusí pro vykazování emisí za rok 2024 použít výpočtové faktory stanovené laboratorními analýzami.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Letos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nemusí být AER ověřený nezávislým ověřovatelem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Tato povinnost zde bude poprvé až od roku 2026, ve kterém budete podávat Roční výkaz emisí za rok 2025.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Přesto je dobré vykázat emise co nejpřesněji. Vykázané emise za rok 2024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budou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(spolu s emisemi vykázanými za rok 2025 a 2026)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sloužit pro výpočet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tzv. emisního stropu = tedy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množství povolenek, které bude od roku 2028 a dále v oběhu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B2BB0B-A26C-E33A-AD4A-CD09C75D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01E8D9-8B70-01F0-8994-28DA6947B4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5AD4E7E-A2E9-27F9-2F8B-31BF82DA3F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 první Roční výkaz emisí podat?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ECC27F-D605-3068-3DA5-BCB9BDCCF116}"/>
              </a:ext>
            </a:extLst>
          </p:cNvPr>
          <p:cNvSpPr txBox="1"/>
          <p:nvPr/>
        </p:nvSpPr>
        <p:spPr>
          <a:xfrm>
            <a:off x="662366" y="1595021"/>
            <a:ext cx="1117167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Podobně jako monitorovací plán, Roční výkaz emisí (AER) se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bude podávat online prostřednictvím nástroje ETS Reporting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Tool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(ERT)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Nemusíte ale odesílat žádné dokumenty datovou schránkou Ministerstvu životního prostředí (jako v případě žádosti o povolení)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 přihlášení do ERT (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https://ets-reporting.ec.europa.eu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uvidíte pod Vaším monitorovacím plánem následující možnost: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72BF45C-0057-F870-B5A5-75CCDEDDF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BBE50C1-FA04-25EC-B574-A7878481E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28684" y="4162942"/>
            <a:ext cx="9583814" cy="2551042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A23FE3B-D862-7AE8-BC86-52F3809F08D3}"/>
              </a:ext>
            </a:extLst>
          </p:cNvPr>
          <p:cNvCxnSpPr>
            <a:cxnSpLocks/>
          </p:cNvCxnSpPr>
          <p:nvPr/>
        </p:nvCxnSpPr>
        <p:spPr>
          <a:xfrm>
            <a:off x="7772400" y="3783106"/>
            <a:ext cx="2382168" cy="1246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4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F4C4C1-3B33-FB7D-0B7B-86840780D5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B529F7F-2628-BAE8-81D5-17C7846D80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Jaké údaje budete v ročním výkazu emisí vyplňovat?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AA4D6A-0EF8-7D1E-5FAD-AB184A086060}"/>
              </a:ext>
            </a:extLst>
          </p:cNvPr>
          <p:cNvSpPr txBox="1"/>
          <p:nvPr/>
        </p:nvSpPr>
        <p:spPr>
          <a:xfrm>
            <a:off x="662366" y="1804715"/>
            <a:ext cx="11171671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Roční výkaz emisí je podobně jako Monitorovací plán rozdělen na několik částí: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A. ID subjektu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Základní údaje o dodavateli paliv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B. Identifikace palivových toků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Popis palivových toků, fyzických prostředků kterými paliva propouštíte a případně prostředníci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C. Palivové toky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Zde provedete samotný výpočet emisí.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Uvádí se roční množství propuštěného paliva (RFA), jednotkový konverzní faktor (UCF), předběžný emisní faktor, případně podíl biomasy (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BioF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a Relevantní podíl.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Podle takto zadaných údajů portál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automaticky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vypočítá emise.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262929-B31C-E021-676E-396C3D80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A57AA69-E100-5760-5995-FB9ECCEDC5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73F945B-EB0F-81DC-4BCC-CF17215BC1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Jaké údaje budete v ročním výkazu emisí vyplňovat?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782480-3298-D3F1-90A7-D4E5FB21E20E}"/>
              </a:ext>
            </a:extLst>
          </p:cNvPr>
          <p:cNvSpPr txBox="1"/>
          <p:nvPr/>
        </p:nvSpPr>
        <p:spPr>
          <a:xfrm>
            <a:off x="662366" y="1804715"/>
            <a:ext cx="11171671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D. Množství ETS1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dodáváte palivo provozovateli zařízení v ETS1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zde ho uvedete a uvedete množství paliv jemu dodané.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E. Nedostatky v údajích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Není povinné, pouze v případě, že se v předchozím roce vyskytlo období, ve kterém nemáte údaje o množství propuštěných paliv.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F. Nástroj pro stanovení doby měření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Relevantní jen pro dodavatele zemního plynu.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G. Doplňující informace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H. Souhrn</a:t>
            </a:r>
          </a:p>
          <a:p>
            <a:pPr lvl="1">
              <a:lnSpc>
                <a:spcPct val="150000"/>
              </a:lnSpc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B4870C-1FA0-839A-662B-5BB7AD76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5C35DC-9B3C-7FDA-6186-07D17570DA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34B6497-EBC3-4E0B-F3D3-E330821971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Upozornění, pokud nějaké pole není vyplněné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00C0962-46B4-2FE8-E55B-930C8D31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6EA143-FC15-12FD-1F5B-DE00D5059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392" y="1640630"/>
            <a:ext cx="9032291" cy="46808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ACACD9-818E-1E1B-E2DF-66C3751ABBAD}"/>
              </a:ext>
            </a:extLst>
          </p:cNvPr>
          <p:cNvSpPr txBox="1"/>
          <p:nvPr/>
        </p:nvSpPr>
        <p:spPr>
          <a:xfrm>
            <a:off x="483952" y="3334871"/>
            <a:ext cx="184673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nějaké povinné pole vynecháte, portál ho označí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C389DB2-3F3F-876D-7E16-3C729C69F1A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407317" y="2788024"/>
            <a:ext cx="1371742" cy="5468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72C9A84-5317-7334-86DE-18188FC5BD73}"/>
              </a:ext>
            </a:extLst>
          </p:cNvPr>
          <p:cNvSpPr txBox="1"/>
          <p:nvPr/>
        </p:nvSpPr>
        <p:spPr bwMode="auto">
          <a:xfrm>
            <a:off x="10385829" y="3601935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Není povinné, ještě nemáte přidělené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42E77F0-31F2-A767-8AF2-F8EFD3D549E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8471647" y="3334871"/>
            <a:ext cx="2837547" cy="267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CECAB7A-4D3E-213C-47ED-4892DB5C9C3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8946776" y="4112713"/>
            <a:ext cx="2362418" cy="11694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7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5C42C8-7B19-639D-60D1-D967B4B0ECA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3FFDCFA-28AB-72E1-9BC8-600A95A94E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Popis, co je třeba do daného pole vyplnit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3855AE-4852-F42C-0624-39E0DE888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386CEAF-4D29-D9D2-9CEB-CA900696C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5" y="1907427"/>
            <a:ext cx="6673018" cy="24855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2E0619-2238-83E5-CB7B-C1FEE4318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388" y="3497697"/>
            <a:ext cx="7186049" cy="26231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C35AD2-6433-B5B7-C4ED-141DB212CA2E}"/>
              </a:ext>
            </a:extLst>
          </p:cNvPr>
          <p:cNvSpPr txBox="1"/>
          <p:nvPr/>
        </p:nvSpPr>
        <p:spPr bwMode="auto">
          <a:xfrm>
            <a:off x="9080205" y="1936963"/>
            <a:ext cx="1846730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Každá část Ročního výkazu emisí obsahuje písemný návod k údajům, které je nutné vyplnit.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89A4C19-3970-C11F-47C7-6F8BA8AE5236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6708808" y="2447741"/>
            <a:ext cx="2371397" cy="51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CE86303-1671-975C-1A55-A0F1834B8A14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8085221" y="2498819"/>
            <a:ext cx="994984" cy="14667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7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24042</TotalTime>
  <Words>1267</Words>
  <Application>Microsoft Office PowerPoint</Application>
  <PresentationFormat>Širokoúhlá obrazovka</PresentationFormat>
  <Paragraphs>209</Paragraphs>
  <Slides>23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Barlow bold</vt:lpstr>
      <vt:lpstr>Barlow</vt:lpstr>
      <vt:lpstr>Arial</vt:lpstr>
      <vt:lpstr>Calibri</vt:lpstr>
      <vt:lpstr>Office Theme</vt:lpstr>
      <vt:lpstr>EU ETS2 – Roční výkaz emisí za „historické“ emise roku 2024</vt:lpstr>
      <vt:lpstr>Pravidla webináře</vt:lpstr>
      <vt:lpstr>Cyklus plnění povinností – termín pro první podání Ročního výkazu emisí</vt:lpstr>
      <vt:lpstr>Pravidla pro podání Ročního výkazu emisí za rok 2024</vt:lpstr>
      <vt:lpstr>Jak první Roční výkaz emisí podat?</vt:lpstr>
      <vt:lpstr>Jaké údaje budete v ročním výkazu emisí vyplňovat?</vt:lpstr>
      <vt:lpstr>Jaké údaje budete v ročním výkazu emisí vyplňovat?</vt:lpstr>
      <vt:lpstr>Upozornění, pokud nějaké pole není vyplněné</vt:lpstr>
      <vt:lpstr>Popis, co je třeba do daného pole vyplnit</vt:lpstr>
      <vt:lpstr>List A. ID subjektu</vt:lpstr>
      <vt:lpstr>List B. Identifikace palivových toků</vt:lpstr>
      <vt:lpstr>List B. Identifikace palivových toků</vt:lpstr>
      <vt:lpstr>List C. Palivové toky – výpočet emisí</vt:lpstr>
      <vt:lpstr>List C. Palivové toky – výpočet emisí</vt:lpstr>
      <vt:lpstr>List C. Palivové toky – výpočet emisí</vt:lpstr>
      <vt:lpstr>List C. Palivové toky – výpočet emisí</vt:lpstr>
      <vt:lpstr>List C. Palivové toky – výpočet emisí</vt:lpstr>
      <vt:lpstr>List D. Množství ETS1</vt:lpstr>
      <vt:lpstr>List F. Nástroj pro stanovení doby měření</vt:lpstr>
      <vt:lpstr>List H. Souhrn</vt:lpstr>
      <vt:lpstr>Podání Ročního výkazu</vt:lpstr>
      <vt:lpstr>Prostor na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Svrčinová Veronika</dc:creator>
  <cp:lastModifiedBy>Jakub Žilák</cp:lastModifiedBy>
  <cp:revision>252</cp:revision>
  <cp:lastPrinted>2023-10-18T07:33:14Z</cp:lastPrinted>
  <dcterms:created xsi:type="dcterms:W3CDTF">2023-09-13T13:11:25Z</dcterms:created>
  <dcterms:modified xsi:type="dcterms:W3CDTF">2025-04-01T16:12:51Z</dcterms:modified>
</cp:coreProperties>
</file>